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p:regular r:id="rId24"/>
      <p:bold r:id="rId25"/>
      <p:italic r:id="rId26"/>
      <p:boldItalic r:id="rId27"/>
    </p:embeddedFont>
    <p:embeddedFont>
      <p:font typeface="Lato"/>
      <p:regular r:id="rId28"/>
      <p:bold r:id="rId29"/>
      <p:italic r:id="rId30"/>
      <p:boldItalic r:id="rId31"/>
    </p:embeddedFont>
    <p:embeddedFont>
      <p:font typeface="Merriweather"/>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33" Type="http://schemas.openxmlformats.org/officeDocument/2006/relationships/font" Target="fonts/Merriweather-bold.fntdata"/><Relationship Id="rId10" Type="http://schemas.openxmlformats.org/officeDocument/2006/relationships/slide" Target="slides/slide5.xml"/><Relationship Id="rId32" Type="http://schemas.openxmlformats.org/officeDocument/2006/relationships/font" Target="fonts/Merriweather-regular.fntdata"/><Relationship Id="rId13" Type="http://schemas.openxmlformats.org/officeDocument/2006/relationships/slide" Target="slides/slide8.xml"/><Relationship Id="rId35" Type="http://schemas.openxmlformats.org/officeDocument/2006/relationships/font" Target="fonts/Merriweather-boldItalic.fntdata"/><Relationship Id="rId12" Type="http://schemas.openxmlformats.org/officeDocument/2006/relationships/slide" Target="slides/slide7.xml"/><Relationship Id="rId34" Type="http://schemas.openxmlformats.org/officeDocument/2006/relationships/font" Target="fonts/Merriweather-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3e5bd4c01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e5bd4c01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3e5bd4c01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e5bd4c01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3e5bd4c016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e5bd4c016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3e5bd4c01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e5bd4c01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3e5bd4c01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e5bd4c01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3e602626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e602626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3e5bd4c01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e5bd4c01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3e5bd4c01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e5bd4c01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3e5ea3d7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e5ea3d7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3e59809b25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e59809b25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3e59809b25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e59809b25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3e5bd4c01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e5bd4c01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3e5bd4c01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e5bd4c01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3e5bd4c01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e5bd4c01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3e5bd4c016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e5bd4c01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3e5ea3d7f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e5ea3d7f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3e5bd4c01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e5bd4c01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13.jpg"/><Relationship Id="rId11" Type="http://schemas.openxmlformats.org/officeDocument/2006/relationships/image" Target="../media/image5.jpg"/><Relationship Id="rId10" Type="http://schemas.openxmlformats.org/officeDocument/2006/relationships/image" Target="../media/image18.jpg"/><Relationship Id="rId12" Type="http://schemas.openxmlformats.org/officeDocument/2006/relationships/image" Target="../media/image9.jpg"/><Relationship Id="rId9" Type="http://schemas.openxmlformats.org/officeDocument/2006/relationships/image" Target="../media/image16.jpg"/><Relationship Id="rId5" Type="http://schemas.openxmlformats.org/officeDocument/2006/relationships/image" Target="../media/image14.jpg"/><Relationship Id="rId6" Type="http://schemas.openxmlformats.org/officeDocument/2006/relationships/image" Target="../media/image27.jpg"/><Relationship Id="rId7" Type="http://schemas.openxmlformats.org/officeDocument/2006/relationships/image" Target="../media/image8.jpg"/><Relationship Id="rId8"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7.jp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1.jpg"/><Relationship Id="rId4" Type="http://schemas.openxmlformats.org/officeDocument/2006/relationships/image" Target="../media/image28.jpg"/><Relationship Id="rId5" Type="http://schemas.openxmlformats.org/officeDocument/2006/relationships/image" Target="../media/image26.jpg"/><Relationship Id="rId6" Type="http://schemas.openxmlformats.org/officeDocument/2006/relationships/image" Target="../media/image24.jpg"/><Relationship Id="rId7"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25.png"/><Relationship Id="rId5"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1979225" y="303175"/>
            <a:ext cx="7443000" cy="1201800"/>
          </a:xfrm>
          <a:prstGeom prst="rect">
            <a:avLst/>
          </a:prstGeom>
          <a:effectLst>
            <a:outerShdw blurRad="57150" rotWithShape="0" algn="bl" dir="18540000" dist="38100">
              <a:srgbClr val="00FFFF">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Merriweather"/>
                <a:ea typeface="Merriweather"/>
                <a:cs typeface="Merriweather"/>
                <a:sym typeface="Merriweather"/>
              </a:rPr>
              <a:t>Physical Lock “</a:t>
            </a:r>
            <a:r>
              <a:rPr lang="en" sz="3600">
                <a:latin typeface="Merriweather"/>
                <a:ea typeface="Merriweather"/>
                <a:cs typeface="Merriweather"/>
                <a:sym typeface="Merriweather"/>
              </a:rPr>
              <a:t>Interrogation”    Techniques (PLIT)</a:t>
            </a:r>
            <a:endParaRPr sz="3600">
              <a:latin typeface="Merriweather"/>
              <a:ea typeface="Merriweather"/>
              <a:cs typeface="Merriweather"/>
              <a:sym typeface="Merriweather"/>
            </a:endParaRPr>
          </a:p>
        </p:txBody>
      </p:sp>
      <p:sp>
        <p:nvSpPr>
          <p:cNvPr id="135" name="Google Shape;135;p13"/>
          <p:cNvSpPr txBox="1"/>
          <p:nvPr/>
        </p:nvSpPr>
        <p:spPr>
          <a:xfrm>
            <a:off x="3839350" y="2180125"/>
            <a:ext cx="46089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FF00"/>
                </a:solidFill>
              </a:rPr>
              <a:t>“We don’t need the key, we will break in”</a:t>
            </a:r>
            <a:endParaRPr sz="1800">
              <a:solidFill>
                <a:srgbClr val="00FF00"/>
              </a:solidFill>
            </a:endParaRPr>
          </a:p>
        </p:txBody>
      </p:sp>
      <p:sp>
        <p:nvSpPr>
          <p:cNvPr id="136" name="Google Shape;136;p13"/>
          <p:cNvSpPr txBox="1"/>
          <p:nvPr/>
        </p:nvSpPr>
        <p:spPr>
          <a:xfrm>
            <a:off x="6167650" y="3530275"/>
            <a:ext cx="2442300" cy="8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00"/>
                </a:solidFill>
              </a:rPr>
              <a:t>Brad Welch </a:t>
            </a:r>
            <a:endParaRPr>
              <a:solidFill>
                <a:srgbClr val="FFFF00"/>
              </a:solidFill>
            </a:endParaRPr>
          </a:p>
          <a:p>
            <a:pPr indent="0" lvl="0" marL="0" rtl="0" algn="l">
              <a:spcBef>
                <a:spcPts val="0"/>
              </a:spcBef>
              <a:spcAft>
                <a:spcPts val="0"/>
              </a:spcAft>
              <a:buNone/>
            </a:pPr>
            <a:r>
              <a:rPr lang="en">
                <a:solidFill>
                  <a:srgbClr val="FF0000"/>
                </a:solidFill>
              </a:rPr>
              <a:t>Red Team Lead</a:t>
            </a:r>
            <a:br>
              <a:rPr lang="en">
                <a:solidFill>
                  <a:srgbClr val="FFFF00"/>
                </a:solidFill>
              </a:rPr>
            </a:br>
            <a:r>
              <a:rPr lang="en">
                <a:solidFill>
                  <a:srgbClr val="FFFF00"/>
                </a:solidFill>
              </a:rPr>
              <a:t>7/3/2018</a:t>
            </a:r>
            <a:endParaRPr>
              <a:solidFill>
                <a:srgbClr val="FFFF00"/>
              </a:solidFill>
            </a:endParaRPr>
          </a:p>
        </p:txBody>
      </p:sp>
      <p:pic>
        <p:nvPicPr>
          <p:cNvPr id="137" name="Google Shape;137;p13"/>
          <p:cNvPicPr preferRelativeResize="0"/>
          <p:nvPr/>
        </p:nvPicPr>
        <p:blipFill>
          <a:blip r:embed="rId3">
            <a:alphaModFix/>
          </a:blip>
          <a:stretch>
            <a:fillRect/>
          </a:stretch>
        </p:blipFill>
        <p:spPr>
          <a:xfrm>
            <a:off x="4195375" y="3029950"/>
            <a:ext cx="1304925" cy="1304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2"/>
          <p:cNvSpPr txBox="1"/>
          <p:nvPr>
            <p:ph type="title"/>
          </p:nvPr>
        </p:nvSpPr>
        <p:spPr>
          <a:xfrm>
            <a:off x="3582150" y="246925"/>
            <a:ext cx="1979700" cy="914100"/>
          </a:xfrm>
          <a:prstGeom prst="rect">
            <a:avLst/>
          </a:prstGeom>
          <a:effectLst>
            <a:outerShdw blurRad="57150" rotWithShape="0" algn="bl" dir="19380000" dist="38100">
              <a:srgbClr val="00FFFF">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Merriweather"/>
                <a:ea typeface="Merriweather"/>
                <a:cs typeface="Merriweather"/>
                <a:sym typeface="Merriweather"/>
              </a:rPr>
              <a:t>Tools</a:t>
            </a:r>
            <a:endParaRPr sz="3000">
              <a:latin typeface="Merriweather"/>
              <a:ea typeface="Merriweather"/>
              <a:cs typeface="Merriweather"/>
              <a:sym typeface="Merriweather"/>
            </a:endParaRPr>
          </a:p>
        </p:txBody>
      </p:sp>
      <p:pic>
        <p:nvPicPr>
          <p:cNvPr id="209" name="Google Shape;209;p22"/>
          <p:cNvPicPr preferRelativeResize="0"/>
          <p:nvPr/>
        </p:nvPicPr>
        <p:blipFill>
          <a:blip r:embed="rId3">
            <a:alphaModFix/>
          </a:blip>
          <a:stretch>
            <a:fillRect/>
          </a:stretch>
        </p:blipFill>
        <p:spPr>
          <a:xfrm>
            <a:off x="6412525" y="3012625"/>
            <a:ext cx="2250776" cy="1680575"/>
          </a:xfrm>
          <a:prstGeom prst="rect">
            <a:avLst/>
          </a:prstGeom>
          <a:noFill/>
          <a:ln>
            <a:noFill/>
          </a:ln>
        </p:spPr>
      </p:pic>
      <p:pic>
        <p:nvPicPr>
          <p:cNvPr id="210" name="Google Shape;210;p22"/>
          <p:cNvPicPr preferRelativeResize="0"/>
          <p:nvPr/>
        </p:nvPicPr>
        <p:blipFill>
          <a:blip r:embed="rId4">
            <a:alphaModFix/>
          </a:blip>
          <a:stretch>
            <a:fillRect/>
          </a:stretch>
        </p:blipFill>
        <p:spPr>
          <a:xfrm>
            <a:off x="219225" y="3649625"/>
            <a:ext cx="2776022" cy="1017050"/>
          </a:xfrm>
          <a:prstGeom prst="rect">
            <a:avLst/>
          </a:prstGeom>
          <a:noFill/>
          <a:ln>
            <a:noFill/>
          </a:ln>
        </p:spPr>
      </p:pic>
      <p:pic>
        <p:nvPicPr>
          <p:cNvPr id="211" name="Google Shape;211;p22"/>
          <p:cNvPicPr preferRelativeResize="0"/>
          <p:nvPr/>
        </p:nvPicPr>
        <p:blipFill>
          <a:blip r:embed="rId5">
            <a:alphaModFix/>
          </a:blip>
          <a:stretch>
            <a:fillRect/>
          </a:stretch>
        </p:blipFill>
        <p:spPr>
          <a:xfrm>
            <a:off x="6739425" y="580375"/>
            <a:ext cx="1596975" cy="1491175"/>
          </a:xfrm>
          <a:prstGeom prst="rect">
            <a:avLst/>
          </a:prstGeom>
          <a:noFill/>
          <a:ln>
            <a:noFill/>
          </a:ln>
        </p:spPr>
      </p:pic>
      <p:pic>
        <p:nvPicPr>
          <p:cNvPr id="212" name="Google Shape;212;p22"/>
          <p:cNvPicPr preferRelativeResize="0"/>
          <p:nvPr/>
        </p:nvPicPr>
        <p:blipFill>
          <a:blip r:embed="rId6">
            <a:alphaModFix/>
          </a:blip>
          <a:stretch>
            <a:fillRect/>
          </a:stretch>
        </p:blipFill>
        <p:spPr>
          <a:xfrm>
            <a:off x="3531200" y="3012625"/>
            <a:ext cx="2130875" cy="2130875"/>
          </a:xfrm>
          <a:prstGeom prst="rect">
            <a:avLst/>
          </a:prstGeom>
          <a:noFill/>
          <a:ln>
            <a:noFill/>
          </a:ln>
        </p:spPr>
      </p:pic>
      <p:pic>
        <p:nvPicPr>
          <p:cNvPr id="213" name="Google Shape;213;p22"/>
          <p:cNvPicPr preferRelativeResize="0"/>
          <p:nvPr/>
        </p:nvPicPr>
        <p:blipFill>
          <a:blip r:embed="rId7">
            <a:alphaModFix/>
          </a:blip>
          <a:stretch>
            <a:fillRect/>
          </a:stretch>
        </p:blipFill>
        <p:spPr>
          <a:xfrm>
            <a:off x="2680260" y="1472288"/>
            <a:ext cx="1600450" cy="1600450"/>
          </a:xfrm>
          <a:prstGeom prst="rect">
            <a:avLst/>
          </a:prstGeom>
          <a:noFill/>
          <a:ln>
            <a:noFill/>
          </a:ln>
        </p:spPr>
      </p:pic>
      <p:pic>
        <p:nvPicPr>
          <p:cNvPr id="214" name="Google Shape;214;p22"/>
          <p:cNvPicPr preferRelativeResize="0"/>
          <p:nvPr/>
        </p:nvPicPr>
        <p:blipFill>
          <a:blip r:embed="rId8">
            <a:alphaModFix/>
          </a:blip>
          <a:stretch>
            <a:fillRect/>
          </a:stretch>
        </p:blipFill>
        <p:spPr>
          <a:xfrm>
            <a:off x="1485146" y="2205488"/>
            <a:ext cx="786151" cy="1140050"/>
          </a:xfrm>
          <a:prstGeom prst="rect">
            <a:avLst/>
          </a:prstGeom>
          <a:noFill/>
          <a:ln>
            <a:noFill/>
          </a:ln>
        </p:spPr>
      </p:pic>
      <p:pic>
        <p:nvPicPr>
          <p:cNvPr id="215" name="Google Shape;215;p22"/>
          <p:cNvPicPr preferRelativeResize="0"/>
          <p:nvPr/>
        </p:nvPicPr>
        <p:blipFill>
          <a:blip r:embed="rId9">
            <a:alphaModFix/>
          </a:blip>
          <a:stretch>
            <a:fillRect/>
          </a:stretch>
        </p:blipFill>
        <p:spPr>
          <a:xfrm>
            <a:off x="1345425" y="892975"/>
            <a:ext cx="1250975" cy="740575"/>
          </a:xfrm>
          <a:prstGeom prst="rect">
            <a:avLst/>
          </a:prstGeom>
          <a:noFill/>
          <a:ln>
            <a:noFill/>
          </a:ln>
        </p:spPr>
      </p:pic>
      <p:pic>
        <p:nvPicPr>
          <p:cNvPr id="216" name="Google Shape;216;p22"/>
          <p:cNvPicPr preferRelativeResize="0"/>
          <p:nvPr/>
        </p:nvPicPr>
        <p:blipFill>
          <a:blip r:embed="rId10">
            <a:alphaModFix/>
          </a:blip>
          <a:stretch>
            <a:fillRect/>
          </a:stretch>
        </p:blipFill>
        <p:spPr>
          <a:xfrm>
            <a:off x="4812063" y="1341088"/>
            <a:ext cx="1600451" cy="1600451"/>
          </a:xfrm>
          <a:prstGeom prst="rect">
            <a:avLst/>
          </a:prstGeom>
          <a:noFill/>
          <a:ln>
            <a:noFill/>
          </a:ln>
        </p:spPr>
      </p:pic>
      <p:pic>
        <p:nvPicPr>
          <p:cNvPr id="217" name="Google Shape;217;p22"/>
          <p:cNvPicPr preferRelativeResize="0"/>
          <p:nvPr/>
        </p:nvPicPr>
        <p:blipFill>
          <a:blip r:embed="rId11">
            <a:alphaModFix/>
          </a:blip>
          <a:stretch>
            <a:fillRect/>
          </a:stretch>
        </p:blipFill>
        <p:spPr>
          <a:xfrm>
            <a:off x="-71430" y="1633545"/>
            <a:ext cx="1187625" cy="1187625"/>
          </a:xfrm>
          <a:prstGeom prst="rect">
            <a:avLst/>
          </a:prstGeom>
          <a:noFill/>
          <a:ln>
            <a:noFill/>
          </a:ln>
        </p:spPr>
      </p:pic>
      <p:pic>
        <p:nvPicPr>
          <p:cNvPr id="218" name="Google Shape;218;p22"/>
          <p:cNvPicPr preferRelativeResize="0"/>
          <p:nvPr/>
        </p:nvPicPr>
        <p:blipFill>
          <a:blip r:embed="rId12">
            <a:alphaModFix/>
          </a:blip>
          <a:stretch>
            <a:fillRect/>
          </a:stretch>
        </p:blipFill>
        <p:spPr>
          <a:xfrm>
            <a:off x="4887220" y="143970"/>
            <a:ext cx="960231" cy="1017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3"/>
          <p:cNvSpPr txBox="1"/>
          <p:nvPr>
            <p:ph type="title"/>
          </p:nvPr>
        </p:nvSpPr>
        <p:spPr>
          <a:xfrm>
            <a:off x="2415625" y="282400"/>
            <a:ext cx="5198100" cy="914100"/>
          </a:xfrm>
          <a:prstGeom prst="rect">
            <a:avLst/>
          </a:prstGeom>
          <a:effectLst>
            <a:outerShdw blurRad="57150" rotWithShape="0" algn="bl" dir="17880000" dist="38100">
              <a:srgbClr val="00FFFF">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Merriweather"/>
                <a:ea typeface="Merriweather"/>
                <a:cs typeface="Merriweather"/>
                <a:sym typeface="Merriweather"/>
              </a:rPr>
              <a:t>Initiating </a:t>
            </a:r>
            <a:r>
              <a:rPr lang="en" sz="3000">
                <a:latin typeface="Merriweather"/>
                <a:ea typeface="Merriweather"/>
                <a:cs typeface="Merriweather"/>
                <a:sym typeface="Merriweather"/>
              </a:rPr>
              <a:t>Interrogation</a:t>
            </a:r>
            <a:endParaRPr sz="3000">
              <a:latin typeface="Merriweather"/>
              <a:ea typeface="Merriweather"/>
              <a:cs typeface="Merriweather"/>
              <a:sym typeface="Merriweather"/>
            </a:endParaRPr>
          </a:p>
        </p:txBody>
      </p:sp>
      <p:pic>
        <p:nvPicPr>
          <p:cNvPr id="224" name="Google Shape;224;p23"/>
          <p:cNvPicPr preferRelativeResize="0"/>
          <p:nvPr/>
        </p:nvPicPr>
        <p:blipFill>
          <a:blip r:embed="rId3">
            <a:alphaModFix/>
          </a:blip>
          <a:stretch>
            <a:fillRect/>
          </a:stretch>
        </p:blipFill>
        <p:spPr>
          <a:xfrm>
            <a:off x="4789875" y="1196497"/>
            <a:ext cx="4354123" cy="3530829"/>
          </a:xfrm>
          <a:prstGeom prst="rect">
            <a:avLst/>
          </a:prstGeom>
          <a:noFill/>
          <a:ln>
            <a:noFill/>
          </a:ln>
        </p:spPr>
      </p:pic>
      <p:sp>
        <p:nvSpPr>
          <p:cNvPr id="225" name="Google Shape;225;p23"/>
          <p:cNvSpPr txBox="1"/>
          <p:nvPr/>
        </p:nvSpPr>
        <p:spPr>
          <a:xfrm>
            <a:off x="79425" y="1567225"/>
            <a:ext cx="4889400" cy="30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a:p>
            <a:pPr indent="-317500" lvl="0" marL="457200" rtl="0" algn="l">
              <a:lnSpc>
                <a:spcPct val="150000"/>
              </a:lnSpc>
              <a:spcBef>
                <a:spcPts val="0"/>
              </a:spcBef>
              <a:spcAft>
                <a:spcPts val="0"/>
              </a:spcAft>
              <a:buClr>
                <a:srgbClr val="00FF00"/>
              </a:buClr>
              <a:buSzPts val="1400"/>
              <a:buChar char="●"/>
            </a:pPr>
            <a:r>
              <a:rPr lang="en">
                <a:solidFill>
                  <a:srgbClr val="00FF00"/>
                </a:solidFill>
              </a:rPr>
              <a:t>Apply secret to blank key</a:t>
            </a:r>
            <a:endParaRPr>
              <a:solidFill>
                <a:srgbClr val="00FF00"/>
              </a:solidFill>
            </a:endParaRPr>
          </a:p>
          <a:p>
            <a:pPr indent="-317500" lvl="0" marL="457200" rtl="0" algn="l">
              <a:lnSpc>
                <a:spcPct val="150000"/>
              </a:lnSpc>
              <a:spcBef>
                <a:spcPts val="0"/>
              </a:spcBef>
              <a:spcAft>
                <a:spcPts val="0"/>
              </a:spcAft>
              <a:buClr>
                <a:srgbClr val="00FF00"/>
              </a:buClr>
              <a:buSzPts val="1400"/>
              <a:buChar char="●"/>
            </a:pPr>
            <a:r>
              <a:rPr lang="en">
                <a:solidFill>
                  <a:srgbClr val="00FF00"/>
                </a:solidFill>
              </a:rPr>
              <a:t>Insert key, turn until it binds then </a:t>
            </a:r>
            <a:r>
              <a:rPr lang="en">
                <a:solidFill>
                  <a:srgbClr val="00FF00"/>
                </a:solidFill>
              </a:rPr>
              <a:t>aggressively</a:t>
            </a:r>
            <a:r>
              <a:rPr lang="en">
                <a:solidFill>
                  <a:srgbClr val="00FF00"/>
                </a:solidFill>
              </a:rPr>
              <a:t> wiggle</a:t>
            </a:r>
            <a:endParaRPr>
              <a:solidFill>
                <a:srgbClr val="00FF00"/>
              </a:solidFill>
            </a:endParaRPr>
          </a:p>
          <a:p>
            <a:pPr indent="-317500" lvl="0" marL="457200" rtl="0" algn="l">
              <a:lnSpc>
                <a:spcPct val="150000"/>
              </a:lnSpc>
              <a:spcBef>
                <a:spcPts val="0"/>
              </a:spcBef>
              <a:spcAft>
                <a:spcPts val="0"/>
              </a:spcAft>
              <a:buClr>
                <a:srgbClr val="00FF00"/>
              </a:buClr>
              <a:buSzPts val="1400"/>
              <a:buChar char="●"/>
            </a:pPr>
            <a:r>
              <a:rPr lang="en">
                <a:solidFill>
                  <a:srgbClr val="00FF00"/>
                </a:solidFill>
              </a:rPr>
              <a:t>Bound pins will scratch a mark on key</a:t>
            </a:r>
            <a:endParaRPr>
              <a:solidFill>
                <a:srgbClr val="00FF00"/>
              </a:solidFill>
            </a:endParaRPr>
          </a:p>
          <a:p>
            <a:pPr indent="-317500" lvl="0" marL="457200" rtl="0" algn="l">
              <a:lnSpc>
                <a:spcPct val="150000"/>
              </a:lnSpc>
              <a:spcBef>
                <a:spcPts val="0"/>
              </a:spcBef>
              <a:spcAft>
                <a:spcPts val="0"/>
              </a:spcAft>
              <a:buClr>
                <a:srgbClr val="00FF00"/>
              </a:buClr>
              <a:buSzPts val="1400"/>
              <a:buChar char="●"/>
            </a:pPr>
            <a:r>
              <a:rPr lang="en">
                <a:solidFill>
                  <a:srgbClr val="00FF00"/>
                </a:solidFill>
              </a:rPr>
              <a:t>Remove key, look for marks where binding occurred</a:t>
            </a:r>
            <a:endParaRPr>
              <a:solidFill>
                <a:srgbClr val="00FF00"/>
              </a:solidFill>
            </a:endParaRPr>
          </a:p>
          <a:p>
            <a:pPr indent="-317500" lvl="0" marL="457200" rtl="0" algn="l">
              <a:lnSpc>
                <a:spcPct val="150000"/>
              </a:lnSpc>
              <a:spcBef>
                <a:spcPts val="0"/>
              </a:spcBef>
              <a:spcAft>
                <a:spcPts val="0"/>
              </a:spcAft>
              <a:buClr>
                <a:srgbClr val="00FF00"/>
              </a:buClr>
              <a:buSzPts val="1400"/>
              <a:buChar char="●"/>
            </a:pPr>
            <a:r>
              <a:rPr lang="en">
                <a:solidFill>
                  <a:srgbClr val="00FF00"/>
                </a:solidFill>
              </a:rPr>
              <a:t>They will be small but visible</a:t>
            </a:r>
            <a:endParaRPr>
              <a:solidFill>
                <a:srgbClr val="00FF00"/>
              </a:solidFill>
            </a:endParaRPr>
          </a:p>
          <a:p>
            <a:pPr indent="-317500" lvl="0" marL="457200" rtl="0" algn="l">
              <a:lnSpc>
                <a:spcPct val="150000"/>
              </a:lnSpc>
              <a:spcBef>
                <a:spcPts val="0"/>
              </a:spcBef>
              <a:spcAft>
                <a:spcPts val="0"/>
              </a:spcAft>
              <a:buClr>
                <a:srgbClr val="00FF00"/>
              </a:buClr>
              <a:buSzPts val="1400"/>
              <a:buChar char="●"/>
            </a:pPr>
            <a:r>
              <a:rPr lang="en">
                <a:solidFill>
                  <a:srgbClr val="00FF00"/>
                </a:solidFill>
              </a:rPr>
              <a:t>Using key depth data, file down to the first position</a:t>
            </a:r>
            <a:endParaRPr>
              <a:solidFill>
                <a:srgbClr val="00FF00"/>
              </a:solidFill>
            </a:endParaRPr>
          </a:p>
          <a:p>
            <a:pPr indent="-317500" lvl="0" marL="457200" rtl="0" algn="l">
              <a:lnSpc>
                <a:spcPct val="150000"/>
              </a:lnSpc>
              <a:spcBef>
                <a:spcPts val="0"/>
              </a:spcBef>
              <a:spcAft>
                <a:spcPts val="0"/>
              </a:spcAft>
              <a:buClr>
                <a:srgbClr val="00FF00"/>
              </a:buClr>
              <a:buSzPts val="1400"/>
              <a:buChar char="●"/>
            </a:pPr>
            <a:r>
              <a:rPr lang="en">
                <a:solidFill>
                  <a:srgbClr val="00FF00"/>
                </a:solidFill>
              </a:rPr>
              <a:t>It helps to mark spacing on the side</a:t>
            </a:r>
            <a:endParaRPr>
              <a:solidFill>
                <a:srgbClr val="00FF00"/>
              </a:solidFill>
            </a:endParaRPr>
          </a:p>
          <a:p>
            <a:pPr indent="-317500" lvl="0" marL="457200" rtl="0" algn="l">
              <a:lnSpc>
                <a:spcPct val="150000"/>
              </a:lnSpc>
              <a:spcBef>
                <a:spcPts val="0"/>
              </a:spcBef>
              <a:spcAft>
                <a:spcPts val="0"/>
              </a:spcAft>
              <a:buClr>
                <a:srgbClr val="00FF00"/>
              </a:buClr>
              <a:buSzPts val="1400"/>
              <a:buChar char="●"/>
            </a:pPr>
            <a:r>
              <a:rPr lang="en">
                <a:solidFill>
                  <a:srgbClr val="00FF00"/>
                </a:solidFill>
              </a:rPr>
              <a:t>Apply secret and repeat</a:t>
            </a:r>
            <a:endParaRPr>
              <a:solidFill>
                <a:srgbClr val="00FF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4"/>
          <p:cNvSpPr txBox="1"/>
          <p:nvPr>
            <p:ph type="title"/>
          </p:nvPr>
        </p:nvSpPr>
        <p:spPr>
          <a:xfrm>
            <a:off x="2260900" y="202925"/>
            <a:ext cx="5216700" cy="914100"/>
          </a:xfrm>
          <a:prstGeom prst="rect">
            <a:avLst/>
          </a:prstGeom>
          <a:effectLst>
            <a:outerShdw blurRad="57150" rotWithShape="0" algn="bl" dir="19020000" dist="38100">
              <a:srgbClr val="00FFFF">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Merriweather"/>
                <a:ea typeface="Merriweather"/>
                <a:cs typeface="Merriweather"/>
                <a:sym typeface="Merriweather"/>
              </a:rPr>
              <a:t>Information Disclosure!</a:t>
            </a:r>
            <a:endParaRPr sz="3000">
              <a:latin typeface="Merriweather"/>
              <a:ea typeface="Merriweather"/>
              <a:cs typeface="Merriweather"/>
              <a:sym typeface="Merriweather"/>
            </a:endParaRPr>
          </a:p>
        </p:txBody>
      </p:sp>
      <p:pic>
        <p:nvPicPr>
          <p:cNvPr id="231" name="Google Shape;231;p24"/>
          <p:cNvPicPr preferRelativeResize="0"/>
          <p:nvPr/>
        </p:nvPicPr>
        <p:blipFill>
          <a:blip r:embed="rId3">
            <a:alphaModFix/>
          </a:blip>
          <a:stretch>
            <a:fillRect/>
          </a:stretch>
        </p:blipFill>
        <p:spPr>
          <a:xfrm>
            <a:off x="1963625" y="842900"/>
            <a:ext cx="5216750" cy="3457700"/>
          </a:xfrm>
          <a:prstGeom prst="rect">
            <a:avLst/>
          </a:prstGeom>
          <a:noFill/>
          <a:ln>
            <a:noFill/>
          </a:ln>
        </p:spPr>
      </p:pic>
      <p:sp>
        <p:nvSpPr>
          <p:cNvPr id="232" name="Google Shape;232;p24"/>
          <p:cNvSpPr txBox="1"/>
          <p:nvPr/>
        </p:nvSpPr>
        <p:spPr>
          <a:xfrm>
            <a:off x="1776900" y="4502450"/>
            <a:ext cx="55902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The pins will indicate where there is binding by making small marks</a:t>
            </a:r>
            <a:endParaRPr>
              <a:solidFill>
                <a:srgbClr val="00FF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25"/>
          <p:cNvSpPr txBox="1"/>
          <p:nvPr>
            <p:ph type="title"/>
          </p:nvPr>
        </p:nvSpPr>
        <p:spPr>
          <a:xfrm>
            <a:off x="2852250" y="249900"/>
            <a:ext cx="4306200" cy="831300"/>
          </a:xfrm>
          <a:prstGeom prst="rect">
            <a:avLst/>
          </a:prstGeom>
          <a:effectLst>
            <a:outerShdw blurRad="57150" rotWithShape="0" algn="bl" dir="18060000" dist="38100">
              <a:srgbClr val="00FFFF">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Merriweather"/>
                <a:ea typeface="Merriweather"/>
                <a:cs typeface="Merriweather"/>
                <a:sym typeface="Merriweather"/>
              </a:rPr>
              <a:t>Game Over Player 1</a:t>
            </a:r>
            <a:endParaRPr sz="3000">
              <a:latin typeface="Merriweather"/>
              <a:ea typeface="Merriweather"/>
              <a:cs typeface="Merriweather"/>
              <a:sym typeface="Merriweather"/>
            </a:endParaRPr>
          </a:p>
        </p:txBody>
      </p:sp>
      <p:sp>
        <p:nvSpPr>
          <p:cNvPr id="238" name="Google Shape;238;p25"/>
          <p:cNvSpPr txBox="1"/>
          <p:nvPr/>
        </p:nvSpPr>
        <p:spPr>
          <a:xfrm>
            <a:off x="1127725" y="1492575"/>
            <a:ext cx="4911600" cy="8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When all key pins are at the shear line, lock opens.</a:t>
            </a:r>
            <a:endParaRPr>
              <a:solidFill>
                <a:srgbClr val="00FF00"/>
              </a:solidFill>
            </a:endParaRPr>
          </a:p>
        </p:txBody>
      </p:sp>
      <p:pic>
        <p:nvPicPr>
          <p:cNvPr id="239" name="Google Shape;239;p25"/>
          <p:cNvPicPr preferRelativeResize="0"/>
          <p:nvPr/>
        </p:nvPicPr>
        <p:blipFill>
          <a:blip r:embed="rId3">
            <a:alphaModFix/>
          </a:blip>
          <a:stretch>
            <a:fillRect/>
          </a:stretch>
        </p:blipFill>
        <p:spPr>
          <a:xfrm>
            <a:off x="1800800" y="2323875"/>
            <a:ext cx="2857500" cy="2381250"/>
          </a:xfrm>
          <a:prstGeom prst="rect">
            <a:avLst/>
          </a:prstGeom>
          <a:noFill/>
          <a:ln>
            <a:noFill/>
          </a:ln>
        </p:spPr>
      </p:pic>
      <p:pic>
        <p:nvPicPr>
          <p:cNvPr id="240" name="Google Shape;240;p25"/>
          <p:cNvPicPr preferRelativeResize="0"/>
          <p:nvPr/>
        </p:nvPicPr>
        <p:blipFill>
          <a:blip r:embed="rId4">
            <a:alphaModFix/>
          </a:blip>
          <a:stretch>
            <a:fillRect/>
          </a:stretch>
        </p:blipFill>
        <p:spPr>
          <a:xfrm>
            <a:off x="5368400" y="1180075"/>
            <a:ext cx="3525048" cy="35250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26"/>
          <p:cNvSpPr txBox="1"/>
          <p:nvPr>
            <p:ph type="title"/>
          </p:nvPr>
        </p:nvSpPr>
        <p:spPr>
          <a:xfrm>
            <a:off x="2830375" y="159275"/>
            <a:ext cx="4125600" cy="686700"/>
          </a:xfrm>
          <a:prstGeom prst="rect">
            <a:avLst/>
          </a:prstGeom>
          <a:effectLst>
            <a:outerShdw blurRad="57150" rotWithShape="0" algn="bl" dir="18360000" dist="38100">
              <a:srgbClr val="00FFFF">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Merriweather"/>
                <a:ea typeface="Merriweather"/>
                <a:cs typeface="Merriweather"/>
                <a:sym typeface="Merriweather"/>
              </a:rPr>
              <a:t>Real World Attack</a:t>
            </a:r>
            <a:endParaRPr sz="3000">
              <a:latin typeface="Merriweather"/>
              <a:ea typeface="Merriweather"/>
              <a:cs typeface="Merriweather"/>
              <a:sym typeface="Merriweather"/>
            </a:endParaRPr>
          </a:p>
        </p:txBody>
      </p:sp>
      <p:sp>
        <p:nvSpPr>
          <p:cNvPr id="246" name="Google Shape;246;p26"/>
          <p:cNvSpPr txBox="1"/>
          <p:nvPr/>
        </p:nvSpPr>
        <p:spPr>
          <a:xfrm>
            <a:off x="1391225" y="1064700"/>
            <a:ext cx="7348200" cy="3753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FF00"/>
              </a:buClr>
              <a:buSzPts val="1800"/>
              <a:buChar char="●"/>
            </a:pPr>
            <a:r>
              <a:rPr lang="en" sz="1800">
                <a:solidFill>
                  <a:srgbClr val="00FF00"/>
                </a:solidFill>
              </a:rPr>
              <a:t>“</a:t>
            </a:r>
            <a:r>
              <a:rPr lang="en" sz="1800">
                <a:solidFill>
                  <a:srgbClr val="00FF00"/>
                </a:solidFill>
              </a:rPr>
              <a:t>Acquired”</a:t>
            </a:r>
            <a:r>
              <a:rPr lang="en" sz="1800">
                <a:solidFill>
                  <a:srgbClr val="00FF00"/>
                </a:solidFill>
              </a:rPr>
              <a:t> 10 XX Schlage (do not duplicate) blank keys</a:t>
            </a:r>
            <a:endParaRPr sz="1800">
              <a:solidFill>
                <a:srgbClr val="00FF00"/>
              </a:solidFill>
            </a:endParaRPr>
          </a:p>
          <a:p>
            <a:pPr indent="-342900" lvl="0" marL="457200" rtl="0" algn="l">
              <a:lnSpc>
                <a:spcPct val="150000"/>
              </a:lnSpc>
              <a:spcBef>
                <a:spcPts val="0"/>
              </a:spcBef>
              <a:spcAft>
                <a:spcPts val="0"/>
              </a:spcAft>
              <a:buClr>
                <a:srgbClr val="00FF00"/>
              </a:buClr>
              <a:buSzPts val="1800"/>
              <a:buChar char="●"/>
            </a:pPr>
            <a:r>
              <a:rPr lang="en" sz="1800">
                <a:solidFill>
                  <a:srgbClr val="00FF00"/>
                </a:solidFill>
              </a:rPr>
              <a:t>Worked in a stairwell with no traffic, no cameras and away from the patrol route</a:t>
            </a:r>
            <a:endParaRPr sz="1800">
              <a:solidFill>
                <a:srgbClr val="00FF00"/>
              </a:solidFill>
            </a:endParaRPr>
          </a:p>
          <a:p>
            <a:pPr indent="-342900" lvl="0" marL="457200" rtl="0" algn="l">
              <a:lnSpc>
                <a:spcPct val="150000"/>
              </a:lnSpc>
              <a:spcBef>
                <a:spcPts val="0"/>
              </a:spcBef>
              <a:spcAft>
                <a:spcPts val="0"/>
              </a:spcAft>
              <a:buClr>
                <a:srgbClr val="00FF00"/>
              </a:buClr>
              <a:buSzPts val="1800"/>
              <a:buChar char="●"/>
            </a:pPr>
            <a:r>
              <a:rPr lang="en" sz="1800">
                <a:solidFill>
                  <a:srgbClr val="00FF00"/>
                </a:solidFill>
              </a:rPr>
              <a:t>Broke 3 blanks and had several stuck (bad feeling right Jason)</a:t>
            </a:r>
            <a:endParaRPr sz="1800">
              <a:solidFill>
                <a:srgbClr val="00FF00"/>
              </a:solidFill>
            </a:endParaRPr>
          </a:p>
          <a:p>
            <a:pPr indent="-342900" lvl="0" marL="457200" rtl="0" algn="l">
              <a:lnSpc>
                <a:spcPct val="150000"/>
              </a:lnSpc>
              <a:spcBef>
                <a:spcPts val="0"/>
              </a:spcBef>
              <a:spcAft>
                <a:spcPts val="0"/>
              </a:spcAft>
              <a:buClr>
                <a:srgbClr val="00FF00"/>
              </a:buClr>
              <a:buSzPts val="1800"/>
              <a:buChar char="●"/>
            </a:pPr>
            <a:r>
              <a:rPr lang="en" sz="1800">
                <a:solidFill>
                  <a:srgbClr val="00FF00"/>
                </a:solidFill>
              </a:rPr>
              <a:t>Several hours of filing</a:t>
            </a:r>
            <a:endParaRPr sz="1800">
              <a:solidFill>
                <a:srgbClr val="00FF00"/>
              </a:solidFill>
            </a:endParaRPr>
          </a:p>
          <a:p>
            <a:pPr indent="-342900" lvl="0" marL="457200" rtl="0" algn="l">
              <a:lnSpc>
                <a:spcPct val="150000"/>
              </a:lnSpc>
              <a:spcBef>
                <a:spcPts val="0"/>
              </a:spcBef>
              <a:spcAft>
                <a:spcPts val="0"/>
              </a:spcAft>
              <a:buClr>
                <a:srgbClr val="00FF00"/>
              </a:buClr>
              <a:buSzPts val="1800"/>
              <a:buChar char="●"/>
            </a:pPr>
            <a:r>
              <a:rPr lang="en" sz="1800">
                <a:solidFill>
                  <a:srgbClr val="00FF00"/>
                </a:solidFill>
              </a:rPr>
              <a:t>Once key was complete, recorded the depth of each cut </a:t>
            </a:r>
            <a:endParaRPr sz="1800">
              <a:solidFill>
                <a:srgbClr val="00FF00"/>
              </a:solidFill>
            </a:endParaRPr>
          </a:p>
          <a:p>
            <a:pPr indent="-342900" lvl="0" marL="457200" rtl="0" algn="l">
              <a:lnSpc>
                <a:spcPct val="150000"/>
              </a:lnSpc>
              <a:spcBef>
                <a:spcPts val="0"/>
              </a:spcBef>
              <a:spcAft>
                <a:spcPts val="0"/>
              </a:spcAft>
              <a:buClr>
                <a:srgbClr val="00FF00"/>
              </a:buClr>
              <a:buSzPts val="1800"/>
              <a:buChar char="●"/>
            </a:pPr>
            <a:r>
              <a:rPr lang="en" sz="1800">
                <a:solidFill>
                  <a:srgbClr val="00FF00"/>
                </a:solidFill>
              </a:rPr>
              <a:t>Example depth code 314572 will allow you to recreate the key</a:t>
            </a:r>
            <a:endParaRPr sz="1800">
              <a:solidFill>
                <a:srgbClr val="00FF00"/>
              </a:solidFill>
            </a:endParaRPr>
          </a:p>
          <a:p>
            <a:pPr indent="0" lvl="0" marL="0" rtl="0" algn="l">
              <a:spcBef>
                <a:spcPts val="0"/>
              </a:spcBef>
              <a:spcAft>
                <a:spcPts val="0"/>
              </a:spcAft>
              <a:buNone/>
            </a:pPr>
            <a:r>
              <a:t/>
            </a:r>
            <a:endParaRPr>
              <a:solidFill>
                <a:srgbClr val="00FF00"/>
              </a:solidFill>
            </a:endParaRPr>
          </a:p>
          <a:p>
            <a:pPr indent="0" lvl="0" marL="0" rtl="0" algn="l">
              <a:spcBef>
                <a:spcPts val="0"/>
              </a:spcBef>
              <a:spcAft>
                <a:spcPts val="0"/>
              </a:spcAft>
              <a:buNone/>
            </a:pPr>
            <a:r>
              <a:t/>
            </a:r>
            <a:endParaRPr>
              <a:solidFill>
                <a:srgbClr val="00FF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27"/>
          <p:cNvSpPr txBox="1"/>
          <p:nvPr>
            <p:ph type="title"/>
          </p:nvPr>
        </p:nvSpPr>
        <p:spPr>
          <a:xfrm>
            <a:off x="2505300" y="304375"/>
            <a:ext cx="4133400" cy="914100"/>
          </a:xfrm>
          <a:prstGeom prst="rect">
            <a:avLst/>
          </a:prstGeom>
          <a:effectLst>
            <a:outerShdw blurRad="57150" rotWithShape="0" algn="bl" dir="19200000" dist="47625">
              <a:srgbClr val="00FFFF">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Merriweather"/>
                <a:ea typeface="Merriweather"/>
                <a:cs typeface="Merriweather"/>
                <a:sym typeface="Merriweather"/>
              </a:rPr>
              <a:t>Defensive Strategies</a:t>
            </a:r>
            <a:endParaRPr sz="3000">
              <a:latin typeface="Merriweather"/>
              <a:ea typeface="Merriweather"/>
              <a:cs typeface="Merriweather"/>
              <a:sym typeface="Merriweather"/>
            </a:endParaRPr>
          </a:p>
        </p:txBody>
      </p:sp>
      <p:sp>
        <p:nvSpPr>
          <p:cNvPr id="252" name="Google Shape;252;p27"/>
          <p:cNvSpPr txBox="1"/>
          <p:nvPr/>
        </p:nvSpPr>
        <p:spPr>
          <a:xfrm>
            <a:off x="1470175" y="1449550"/>
            <a:ext cx="6313500" cy="2680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FF00"/>
              </a:buClr>
              <a:buSzPts val="1800"/>
              <a:buChar char="●"/>
            </a:pPr>
            <a:r>
              <a:rPr lang="en" sz="1800">
                <a:solidFill>
                  <a:srgbClr val="00FF00"/>
                </a:solidFill>
              </a:rPr>
              <a:t>Purchase higher security locks/tumblers</a:t>
            </a:r>
            <a:endParaRPr sz="1800">
              <a:solidFill>
                <a:srgbClr val="00FF00"/>
              </a:solidFill>
            </a:endParaRPr>
          </a:p>
          <a:p>
            <a:pPr indent="-342900" lvl="0" marL="457200" rtl="0" algn="l">
              <a:lnSpc>
                <a:spcPct val="150000"/>
              </a:lnSpc>
              <a:spcBef>
                <a:spcPts val="0"/>
              </a:spcBef>
              <a:spcAft>
                <a:spcPts val="0"/>
              </a:spcAft>
              <a:buClr>
                <a:srgbClr val="00FF00"/>
              </a:buClr>
              <a:buSzPts val="1800"/>
              <a:buChar char="●"/>
            </a:pPr>
            <a:r>
              <a:rPr lang="en" sz="1800">
                <a:solidFill>
                  <a:srgbClr val="00FF00"/>
                </a:solidFill>
              </a:rPr>
              <a:t>Define physical security zones and key differently</a:t>
            </a:r>
            <a:endParaRPr sz="1800">
              <a:solidFill>
                <a:srgbClr val="00FF00"/>
              </a:solidFill>
            </a:endParaRPr>
          </a:p>
          <a:p>
            <a:pPr indent="-342900" lvl="0" marL="457200" rtl="0" algn="l">
              <a:lnSpc>
                <a:spcPct val="150000"/>
              </a:lnSpc>
              <a:spcBef>
                <a:spcPts val="0"/>
              </a:spcBef>
              <a:spcAft>
                <a:spcPts val="0"/>
              </a:spcAft>
              <a:buClr>
                <a:srgbClr val="00FF00"/>
              </a:buClr>
              <a:buSzPts val="1800"/>
              <a:buChar char="●"/>
            </a:pPr>
            <a:r>
              <a:rPr lang="en" sz="1800">
                <a:solidFill>
                  <a:srgbClr val="00FF00"/>
                </a:solidFill>
              </a:rPr>
              <a:t>Do not use common keying between different facilities</a:t>
            </a:r>
            <a:endParaRPr sz="1800">
              <a:solidFill>
                <a:srgbClr val="00FF00"/>
              </a:solidFill>
            </a:endParaRPr>
          </a:p>
          <a:p>
            <a:pPr indent="-342900" lvl="0" marL="457200" rtl="0" algn="l">
              <a:lnSpc>
                <a:spcPct val="150000"/>
              </a:lnSpc>
              <a:spcBef>
                <a:spcPts val="0"/>
              </a:spcBef>
              <a:spcAft>
                <a:spcPts val="0"/>
              </a:spcAft>
              <a:buClr>
                <a:srgbClr val="00FF00"/>
              </a:buClr>
              <a:buSzPts val="1800"/>
              <a:buChar char="●"/>
            </a:pPr>
            <a:r>
              <a:rPr lang="en" sz="1800">
                <a:solidFill>
                  <a:srgbClr val="00FF00"/>
                </a:solidFill>
              </a:rPr>
              <a:t>Increase roaming guard coverage</a:t>
            </a:r>
            <a:endParaRPr sz="1800">
              <a:solidFill>
                <a:srgbClr val="00FF00"/>
              </a:solidFill>
            </a:endParaRPr>
          </a:p>
          <a:p>
            <a:pPr indent="-342900" lvl="0" marL="457200" rtl="0" algn="l">
              <a:lnSpc>
                <a:spcPct val="150000"/>
              </a:lnSpc>
              <a:spcBef>
                <a:spcPts val="0"/>
              </a:spcBef>
              <a:spcAft>
                <a:spcPts val="0"/>
              </a:spcAft>
              <a:buClr>
                <a:srgbClr val="00FF00"/>
              </a:buClr>
              <a:buSzPts val="1800"/>
              <a:buChar char="●"/>
            </a:pPr>
            <a:r>
              <a:rPr lang="en" sz="1800">
                <a:solidFill>
                  <a:srgbClr val="00FF00"/>
                </a:solidFill>
              </a:rPr>
              <a:t>There are no effective defensive controls that are cheap</a:t>
            </a:r>
            <a:endParaRPr sz="1800">
              <a:solidFill>
                <a:srgbClr val="00FF00"/>
              </a:solidFill>
            </a:endParaRPr>
          </a:p>
          <a:p>
            <a:pPr indent="-342900" lvl="0" marL="457200" rtl="0" algn="l">
              <a:spcBef>
                <a:spcPts val="0"/>
              </a:spcBef>
              <a:spcAft>
                <a:spcPts val="0"/>
              </a:spcAft>
              <a:buClr>
                <a:srgbClr val="00FF00"/>
              </a:buClr>
              <a:buSzPts val="1800"/>
              <a:buChar char="●"/>
            </a:pPr>
            <a:r>
              <a:rPr lang="en" sz="1800">
                <a:solidFill>
                  <a:srgbClr val="00FF00"/>
                </a:solidFill>
              </a:rPr>
              <a:t>Pay attention to short chunky bald guys carrying files</a:t>
            </a:r>
            <a:endParaRPr sz="1800">
              <a:solidFill>
                <a:srgbClr val="00FF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28"/>
          <p:cNvSpPr txBox="1"/>
          <p:nvPr>
            <p:ph type="title"/>
          </p:nvPr>
        </p:nvSpPr>
        <p:spPr>
          <a:xfrm>
            <a:off x="3963000" y="263125"/>
            <a:ext cx="1218000" cy="914100"/>
          </a:xfrm>
          <a:prstGeom prst="rect">
            <a:avLst/>
          </a:prstGeom>
          <a:effectLst>
            <a:outerShdw blurRad="57150" rotWithShape="0" algn="bl" dir="17880000" dist="38100">
              <a:srgbClr val="00FFFF">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Merriweather"/>
                <a:ea typeface="Merriweather"/>
                <a:cs typeface="Merriweather"/>
                <a:sym typeface="Merriweather"/>
              </a:rPr>
              <a:t>Tips</a:t>
            </a:r>
            <a:endParaRPr sz="3000">
              <a:latin typeface="Merriweather"/>
              <a:ea typeface="Merriweather"/>
              <a:cs typeface="Merriweather"/>
              <a:sym typeface="Merriweather"/>
            </a:endParaRPr>
          </a:p>
        </p:txBody>
      </p:sp>
      <p:sp>
        <p:nvSpPr>
          <p:cNvPr id="258" name="Google Shape;258;p28"/>
          <p:cNvSpPr txBox="1"/>
          <p:nvPr/>
        </p:nvSpPr>
        <p:spPr>
          <a:xfrm>
            <a:off x="1314300" y="1257825"/>
            <a:ext cx="7829700" cy="2824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FF00"/>
              </a:buClr>
              <a:buSzPts val="1800"/>
              <a:buAutoNum type="arabicPeriod"/>
            </a:pPr>
            <a:r>
              <a:rPr lang="en" sz="1800">
                <a:solidFill>
                  <a:srgbClr val="00FF00"/>
                </a:solidFill>
              </a:rPr>
              <a:t>Get AUTHORIZATION</a:t>
            </a:r>
            <a:endParaRPr sz="1800">
              <a:solidFill>
                <a:srgbClr val="00FF00"/>
              </a:solidFill>
            </a:endParaRPr>
          </a:p>
          <a:p>
            <a:pPr indent="-342900" lvl="0" marL="457200" rtl="0" algn="l">
              <a:lnSpc>
                <a:spcPct val="150000"/>
              </a:lnSpc>
              <a:spcBef>
                <a:spcPts val="0"/>
              </a:spcBef>
              <a:spcAft>
                <a:spcPts val="0"/>
              </a:spcAft>
              <a:buClr>
                <a:srgbClr val="00FF00"/>
              </a:buClr>
              <a:buSzPts val="1800"/>
              <a:buAutoNum type="arabicPeriod"/>
            </a:pPr>
            <a:r>
              <a:rPr lang="en" sz="1800">
                <a:solidFill>
                  <a:srgbClr val="00FF00"/>
                </a:solidFill>
              </a:rPr>
              <a:t>Use thin latex or nitrile gloves (paint/marker + shavings = bad day)</a:t>
            </a:r>
            <a:endParaRPr sz="1800">
              <a:solidFill>
                <a:srgbClr val="00FF00"/>
              </a:solidFill>
            </a:endParaRPr>
          </a:p>
          <a:p>
            <a:pPr indent="-342900" lvl="0" marL="457200" rtl="0" algn="l">
              <a:lnSpc>
                <a:spcPct val="150000"/>
              </a:lnSpc>
              <a:spcBef>
                <a:spcPts val="0"/>
              </a:spcBef>
              <a:spcAft>
                <a:spcPts val="0"/>
              </a:spcAft>
              <a:buClr>
                <a:srgbClr val="00FF00"/>
              </a:buClr>
              <a:buSzPts val="1800"/>
              <a:buAutoNum type="arabicPeriod"/>
            </a:pPr>
            <a:r>
              <a:rPr lang="en" sz="1800">
                <a:solidFill>
                  <a:srgbClr val="00FF00"/>
                </a:solidFill>
              </a:rPr>
              <a:t>Always use the right profile blank - buy 10 or 20</a:t>
            </a:r>
            <a:endParaRPr sz="1800">
              <a:solidFill>
                <a:srgbClr val="00FF00"/>
              </a:solidFill>
            </a:endParaRPr>
          </a:p>
          <a:p>
            <a:pPr indent="-342900" lvl="0" marL="457200" rtl="0" algn="l">
              <a:lnSpc>
                <a:spcPct val="150000"/>
              </a:lnSpc>
              <a:spcBef>
                <a:spcPts val="0"/>
              </a:spcBef>
              <a:spcAft>
                <a:spcPts val="0"/>
              </a:spcAft>
              <a:buClr>
                <a:srgbClr val="00FF00"/>
              </a:buClr>
              <a:buSzPts val="1800"/>
              <a:buAutoNum type="arabicPeriod"/>
            </a:pPr>
            <a:r>
              <a:rPr lang="en" sz="1800">
                <a:solidFill>
                  <a:srgbClr val="00FF00"/>
                </a:solidFill>
              </a:rPr>
              <a:t>Head mounted light and jeweler mask with variable power helps</a:t>
            </a:r>
            <a:endParaRPr sz="1800">
              <a:solidFill>
                <a:srgbClr val="00FF00"/>
              </a:solidFill>
            </a:endParaRPr>
          </a:p>
          <a:p>
            <a:pPr indent="-342900" lvl="0" marL="457200" rtl="0" algn="l">
              <a:lnSpc>
                <a:spcPct val="150000"/>
              </a:lnSpc>
              <a:spcBef>
                <a:spcPts val="0"/>
              </a:spcBef>
              <a:spcAft>
                <a:spcPts val="0"/>
              </a:spcAft>
              <a:buClr>
                <a:srgbClr val="00FF00"/>
              </a:buClr>
              <a:buSzPts val="1800"/>
              <a:buAutoNum type="arabicPeriod"/>
            </a:pPr>
            <a:r>
              <a:rPr lang="en" sz="1800">
                <a:solidFill>
                  <a:srgbClr val="00FF00"/>
                </a:solidFill>
              </a:rPr>
              <a:t>Cheap hobby files work well, triangle files are the best</a:t>
            </a:r>
            <a:endParaRPr sz="1800">
              <a:solidFill>
                <a:srgbClr val="00FF00"/>
              </a:solidFill>
            </a:endParaRPr>
          </a:p>
          <a:p>
            <a:pPr indent="-342900" lvl="0" marL="457200" rtl="0" algn="l">
              <a:lnSpc>
                <a:spcPct val="150000"/>
              </a:lnSpc>
              <a:spcBef>
                <a:spcPts val="0"/>
              </a:spcBef>
              <a:spcAft>
                <a:spcPts val="0"/>
              </a:spcAft>
              <a:buClr>
                <a:srgbClr val="00FF00"/>
              </a:buClr>
              <a:buSzPts val="1800"/>
              <a:buAutoNum type="arabicPeriod"/>
            </a:pPr>
            <a:r>
              <a:rPr lang="en" sz="1800">
                <a:solidFill>
                  <a:srgbClr val="00FF00"/>
                </a:solidFill>
              </a:rPr>
              <a:t>Live </a:t>
            </a:r>
            <a:r>
              <a:rPr lang="en" sz="1800">
                <a:solidFill>
                  <a:srgbClr val="00FF00"/>
                </a:solidFill>
              </a:rPr>
              <a:t>interrogation should be done in low traffic areas &amp; no cameras</a:t>
            </a:r>
            <a:r>
              <a:rPr lang="en" sz="1800">
                <a:solidFill>
                  <a:srgbClr val="00FF00"/>
                </a:solidFill>
              </a:rPr>
              <a:t> </a:t>
            </a:r>
            <a:endParaRPr sz="1800">
              <a:solidFill>
                <a:srgbClr val="00FF00"/>
              </a:solidFill>
            </a:endParaRPr>
          </a:p>
          <a:p>
            <a:pPr indent="-342900" lvl="0" marL="457200" rtl="0" algn="l">
              <a:lnSpc>
                <a:spcPct val="150000"/>
              </a:lnSpc>
              <a:spcBef>
                <a:spcPts val="0"/>
              </a:spcBef>
              <a:spcAft>
                <a:spcPts val="0"/>
              </a:spcAft>
              <a:buClr>
                <a:srgbClr val="00FF00"/>
              </a:buClr>
              <a:buSzPts val="1800"/>
              <a:buAutoNum type="arabicPeriod"/>
            </a:pPr>
            <a:r>
              <a:rPr lang="en" sz="1800">
                <a:solidFill>
                  <a:srgbClr val="00FF00"/>
                </a:solidFill>
              </a:rPr>
              <a:t>Take your time</a:t>
            </a:r>
            <a:endParaRPr sz="1800">
              <a:solidFill>
                <a:srgbClr val="00FF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29"/>
          <p:cNvSpPr txBox="1"/>
          <p:nvPr>
            <p:ph type="title"/>
          </p:nvPr>
        </p:nvSpPr>
        <p:spPr>
          <a:xfrm>
            <a:off x="3123900" y="236875"/>
            <a:ext cx="3548400" cy="914100"/>
          </a:xfrm>
          <a:prstGeom prst="rect">
            <a:avLst/>
          </a:prstGeom>
          <a:effectLst>
            <a:outerShdw blurRad="57150" rotWithShape="0" algn="bl" dir="19200000" dist="38100">
              <a:srgbClr val="00FFFF">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Merriweather"/>
                <a:ea typeface="Merriweather"/>
                <a:cs typeface="Merriweather"/>
                <a:sym typeface="Merriweather"/>
              </a:rPr>
              <a:t>Random </a:t>
            </a:r>
            <a:r>
              <a:rPr lang="en" sz="3000">
                <a:latin typeface="Merriweather"/>
                <a:ea typeface="Merriweather"/>
                <a:cs typeface="Merriweather"/>
                <a:sym typeface="Merriweather"/>
              </a:rPr>
              <a:t>Images</a:t>
            </a:r>
            <a:endParaRPr sz="3000">
              <a:latin typeface="Merriweather"/>
              <a:ea typeface="Merriweather"/>
              <a:cs typeface="Merriweather"/>
              <a:sym typeface="Merriweather"/>
            </a:endParaRPr>
          </a:p>
        </p:txBody>
      </p:sp>
      <p:pic>
        <p:nvPicPr>
          <p:cNvPr id="264" name="Google Shape;264;p29"/>
          <p:cNvPicPr preferRelativeResize="0"/>
          <p:nvPr/>
        </p:nvPicPr>
        <p:blipFill>
          <a:blip r:embed="rId3">
            <a:alphaModFix/>
          </a:blip>
          <a:stretch>
            <a:fillRect/>
          </a:stretch>
        </p:blipFill>
        <p:spPr>
          <a:xfrm>
            <a:off x="121600" y="2042725"/>
            <a:ext cx="1840276" cy="1382801"/>
          </a:xfrm>
          <a:prstGeom prst="rect">
            <a:avLst/>
          </a:prstGeom>
          <a:noFill/>
          <a:ln>
            <a:noFill/>
          </a:ln>
        </p:spPr>
      </p:pic>
      <p:pic>
        <p:nvPicPr>
          <p:cNvPr id="265" name="Google Shape;265;p29"/>
          <p:cNvPicPr preferRelativeResize="0"/>
          <p:nvPr/>
        </p:nvPicPr>
        <p:blipFill>
          <a:blip r:embed="rId4">
            <a:alphaModFix/>
          </a:blip>
          <a:stretch>
            <a:fillRect/>
          </a:stretch>
        </p:blipFill>
        <p:spPr>
          <a:xfrm>
            <a:off x="2124725" y="4150050"/>
            <a:ext cx="2787777" cy="731675"/>
          </a:xfrm>
          <a:prstGeom prst="rect">
            <a:avLst/>
          </a:prstGeom>
          <a:noFill/>
          <a:ln>
            <a:noFill/>
          </a:ln>
        </p:spPr>
      </p:pic>
      <p:pic>
        <p:nvPicPr>
          <p:cNvPr id="266" name="Google Shape;266;p29"/>
          <p:cNvPicPr preferRelativeResize="0"/>
          <p:nvPr/>
        </p:nvPicPr>
        <p:blipFill>
          <a:blip r:embed="rId5">
            <a:alphaModFix/>
          </a:blip>
          <a:stretch>
            <a:fillRect/>
          </a:stretch>
        </p:blipFill>
        <p:spPr>
          <a:xfrm>
            <a:off x="6809125" y="893175"/>
            <a:ext cx="2112476" cy="947100"/>
          </a:xfrm>
          <a:prstGeom prst="rect">
            <a:avLst/>
          </a:prstGeom>
          <a:noFill/>
          <a:ln>
            <a:noFill/>
          </a:ln>
        </p:spPr>
      </p:pic>
      <p:pic>
        <p:nvPicPr>
          <p:cNvPr id="267" name="Google Shape;267;p29"/>
          <p:cNvPicPr preferRelativeResize="0"/>
          <p:nvPr/>
        </p:nvPicPr>
        <p:blipFill>
          <a:blip r:embed="rId6">
            <a:alphaModFix/>
          </a:blip>
          <a:stretch>
            <a:fillRect/>
          </a:stretch>
        </p:blipFill>
        <p:spPr>
          <a:xfrm>
            <a:off x="2409625" y="1024975"/>
            <a:ext cx="2413173" cy="2570249"/>
          </a:xfrm>
          <a:prstGeom prst="rect">
            <a:avLst/>
          </a:prstGeom>
          <a:noFill/>
          <a:ln>
            <a:noFill/>
          </a:ln>
        </p:spPr>
      </p:pic>
      <p:pic>
        <p:nvPicPr>
          <p:cNvPr id="268" name="Google Shape;268;p29"/>
          <p:cNvPicPr preferRelativeResize="0"/>
          <p:nvPr/>
        </p:nvPicPr>
        <p:blipFill>
          <a:blip r:embed="rId7">
            <a:alphaModFix/>
          </a:blip>
          <a:stretch>
            <a:fillRect/>
          </a:stretch>
        </p:blipFill>
        <p:spPr>
          <a:xfrm>
            <a:off x="5466899" y="2042725"/>
            <a:ext cx="2281725" cy="2732802"/>
          </a:xfrm>
          <a:prstGeom prst="rect">
            <a:avLst/>
          </a:prstGeom>
          <a:noFill/>
          <a:ln>
            <a:noFill/>
          </a:ln>
        </p:spPr>
      </p:pic>
      <p:sp>
        <p:nvSpPr>
          <p:cNvPr id="269" name="Google Shape;269;p29"/>
          <p:cNvSpPr/>
          <p:nvPr/>
        </p:nvSpPr>
        <p:spPr>
          <a:xfrm>
            <a:off x="6793950" y="4388225"/>
            <a:ext cx="868800" cy="13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a:off x="5914075" y="3887025"/>
            <a:ext cx="523500" cy="7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p:nvPr/>
        </p:nvSpPr>
        <p:spPr>
          <a:xfrm>
            <a:off x="5810050" y="3782375"/>
            <a:ext cx="809100" cy="36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
          <p:cNvSpPr/>
          <p:nvPr/>
        </p:nvSpPr>
        <p:spPr>
          <a:xfrm>
            <a:off x="6706900" y="4308800"/>
            <a:ext cx="1041600" cy="30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a:off x="6921375" y="3411950"/>
            <a:ext cx="321600" cy="36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pic>
        <p:nvPicPr>
          <p:cNvPr id="278" name="Google Shape;278;p30"/>
          <p:cNvPicPr preferRelativeResize="0"/>
          <p:nvPr/>
        </p:nvPicPr>
        <p:blipFill>
          <a:blip r:embed="rId3">
            <a:alphaModFix/>
          </a:blip>
          <a:stretch>
            <a:fillRect/>
          </a:stretch>
        </p:blipFill>
        <p:spPr>
          <a:xfrm>
            <a:off x="2021950" y="999788"/>
            <a:ext cx="5100100" cy="3346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14"/>
          <p:cNvSpPr txBox="1"/>
          <p:nvPr>
            <p:ph type="title"/>
          </p:nvPr>
        </p:nvSpPr>
        <p:spPr>
          <a:xfrm>
            <a:off x="3321000" y="118688"/>
            <a:ext cx="2502000" cy="944400"/>
          </a:xfrm>
          <a:prstGeom prst="rect">
            <a:avLst/>
          </a:prstGeom>
          <a:effectLst>
            <a:outerShdw blurRad="57150" rotWithShape="0" algn="bl" dir="18000000" dist="47625">
              <a:srgbClr val="00FFFF">
                <a:alpha val="6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Merriweather"/>
                <a:ea typeface="Merriweather"/>
                <a:cs typeface="Merriweather"/>
                <a:sym typeface="Merriweather"/>
              </a:rPr>
              <a:t>Overview</a:t>
            </a:r>
            <a:endParaRPr sz="3000">
              <a:latin typeface="Merriweather"/>
              <a:ea typeface="Merriweather"/>
              <a:cs typeface="Merriweather"/>
              <a:sym typeface="Merriweather"/>
            </a:endParaRPr>
          </a:p>
          <a:p>
            <a:pPr indent="0" lvl="0" marL="0" rtl="0" algn="l">
              <a:spcBef>
                <a:spcPts val="0"/>
              </a:spcBef>
              <a:spcAft>
                <a:spcPts val="0"/>
              </a:spcAft>
              <a:buNone/>
            </a:pPr>
            <a:r>
              <a:t/>
            </a:r>
            <a:endParaRPr/>
          </a:p>
        </p:txBody>
      </p:sp>
      <p:sp>
        <p:nvSpPr>
          <p:cNvPr id="143" name="Google Shape;143;p14"/>
          <p:cNvSpPr txBox="1"/>
          <p:nvPr/>
        </p:nvSpPr>
        <p:spPr>
          <a:xfrm>
            <a:off x="1706000" y="936625"/>
            <a:ext cx="6715200" cy="3702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FF00"/>
              </a:buClr>
              <a:buSzPts val="1800"/>
              <a:buChar char="●"/>
            </a:pPr>
            <a:r>
              <a:rPr lang="en" sz="1800">
                <a:solidFill>
                  <a:srgbClr val="00FF00"/>
                </a:solidFill>
              </a:rPr>
              <a:t>Pin tumbler lock basics</a:t>
            </a:r>
            <a:endParaRPr sz="1800">
              <a:solidFill>
                <a:srgbClr val="00FF00"/>
              </a:solidFill>
            </a:endParaRPr>
          </a:p>
          <a:p>
            <a:pPr indent="-342900" lvl="0" marL="457200" rtl="0" algn="l">
              <a:lnSpc>
                <a:spcPct val="150000"/>
              </a:lnSpc>
              <a:spcBef>
                <a:spcPts val="0"/>
              </a:spcBef>
              <a:spcAft>
                <a:spcPts val="0"/>
              </a:spcAft>
              <a:buClr>
                <a:srgbClr val="00FF00"/>
              </a:buClr>
              <a:buSzPts val="1800"/>
              <a:buChar char="●"/>
            </a:pPr>
            <a:r>
              <a:rPr lang="en" sz="1800">
                <a:solidFill>
                  <a:srgbClr val="00FF00"/>
                </a:solidFill>
              </a:rPr>
              <a:t>Physical key standards for PTL</a:t>
            </a:r>
            <a:endParaRPr sz="1800">
              <a:solidFill>
                <a:srgbClr val="00FF00"/>
              </a:solidFill>
            </a:endParaRPr>
          </a:p>
          <a:p>
            <a:pPr indent="-342900" lvl="0" marL="457200" rtl="0" algn="l">
              <a:lnSpc>
                <a:spcPct val="150000"/>
              </a:lnSpc>
              <a:spcBef>
                <a:spcPts val="0"/>
              </a:spcBef>
              <a:spcAft>
                <a:spcPts val="0"/>
              </a:spcAft>
              <a:buClr>
                <a:srgbClr val="00FF00"/>
              </a:buClr>
              <a:buSzPts val="1800"/>
              <a:buChar char="●"/>
            </a:pPr>
            <a:r>
              <a:rPr lang="en" sz="1800">
                <a:solidFill>
                  <a:srgbClr val="00FF00"/>
                </a:solidFill>
              </a:rPr>
              <a:t>Types of locks to avoid when trying this method</a:t>
            </a:r>
            <a:endParaRPr sz="1800">
              <a:solidFill>
                <a:srgbClr val="00FF00"/>
              </a:solidFill>
            </a:endParaRPr>
          </a:p>
          <a:p>
            <a:pPr indent="-342900" lvl="0" marL="457200" rtl="0" algn="l">
              <a:lnSpc>
                <a:spcPct val="150000"/>
              </a:lnSpc>
              <a:spcBef>
                <a:spcPts val="0"/>
              </a:spcBef>
              <a:spcAft>
                <a:spcPts val="0"/>
              </a:spcAft>
              <a:buClr>
                <a:srgbClr val="00FF00"/>
              </a:buClr>
              <a:buSzPts val="1800"/>
              <a:buChar char="●"/>
            </a:pPr>
            <a:r>
              <a:rPr lang="en" sz="1800">
                <a:solidFill>
                  <a:srgbClr val="00FF00"/>
                </a:solidFill>
              </a:rPr>
              <a:t>How the attack works, binding and friction </a:t>
            </a:r>
            <a:endParaRPr sz="1800">
              <a:solidFill>
                <a:srgbClr val="00FF00"/>
              </a:solidFill>
            </a:endParaRPr>
          </a:p>
          <a:p>
            <a:pPr indent="-342900" lvl="0" marL="457200" rtl="0" algn="l">
              <a:lnSpc>
                <a:spcPct val="150000"/>
              </a:lnSpc>
              <a:spcBef>
                <a:spcPts val="0"/>
              </a:spcBef>
              <a:spcAft>
                <a:spcPts val="0"/>
              </a:spcAft>
              <a:buClr>
                <a:srgbClr val="00FF00"/>
              </a:buClr>
              <a:buSzPts val="1800"/>
              <a:buChar char="●"/>
            </a:pPr>
            <a:r>
              <a:rPr lang="en" sz="1800">
                <a:solidFill>
                  <a:srgbClr val="00FF00"/>
                </a:solidFill>
              </a:rPr>
              <a:t>Tools required</a:t>
            </a:r>
            <a:endParaRPr sz="1800">
              <a:solidFill>
                <a:srgbClr val="00FF00"/>
              </a:solidFill>
            </a:endParaRPr>
          </a:p>
          <a:p>
            <a:pPr indent="-342900" lvl="0" marL="457200" rtl="0" algn="l">
              <a:lnSpc>
                <a:spcPct val="150000"/>
              </a:lnSpc>
              <a:spcBef>
                <a:spcPts val="0"/>
              </a:spcBef>
              <a:spcAft>
                <a:spcPts val="0"/>
              </a:spcAft>
              <a:buClr>
                <a:srgbClr val="00FF00"/>
              </a:buClr>
              <a:buSzPts val="1800"/>
              <a:buChar char="●"/>
            </a:pPr>
            <a:r>
              <a:rPr lang="en" sz="1800">
                <a:solidFill>
                  <a:srgbClr val="00FF00"/>
                </a:solidFill>
              </a:rPr>
              <a:t>Attack</a:t>
            </a:r>
            <a:endParaRPr sz="1800">
              <a:solidFill>
                <a:srgbClr val="00FF00"/>
              </a:solidFill>
            </a:endParaRPr>
          </a:p>
          <a:p>
            <a:pPr indent="-342900" lvl="0" marL="457200" rtl="0" algn="l">
              <a:lnSpc>
                <a:spcPct val="150000"/>
              </a:lnSpc>
              <a:spcBef>
                <a:spcPts val="0"/>
              </a:spcBef>
              <a:spcAft>
                <a:spcPts val="0"/>
              </a:spcAft>
              <a:buClr>
                <a:srgbClr val="00FF00"/>
              </a:buClr>
              <a:buSzPts val="1800"/>
              <a:buChar char="●"/>
            </a:pPr>
            <a:r>
              <a:rPr lang="en" sz="1800">
                <a:solidFill>
                  <a:srgbClr val="00FF00"/>
                </a:solidFill>
              </a:rPr>
              <a:t>Potential defensive </a:t>
            </a:r>
            <a:r>
              <a:rPr lang="en" sz="1800">
                <a:solidFill>
                  <a:srgbClr val="00FF00"/>
                </a:solidFill>
              </a:rPr>
              <a:t>strategies</a:t>
            </a:r>
            <a:endParaRPr sz="1800">
              <a:solidFill>
                <a:srgbClr val="00FF00"/>
              </a:solidFill>
            </a:endParaRPr>
          </a:p>
          <a:p>
            <a:pPr indent="-342900" lvl="0" marL="457200" rtl="0" algn="l">
              <a:lnSpc>
                <a:spcPct val="150000"/>
              </a:lnSpc>
              <a:spcBef>
                <a:spcPts val="0"/>
              </a:spcBef>
              <a:spcAft>
                <a:spcPts val="0"/>
              </a:spcAft>
              <a:buClr>
                <a:srgbClr val="00FF00"/>
              </a:buClr>
              <a:buSzPts val="1800"/>
              <a:buChar char="●"/>
            </a:pPr>
            <a:r>
              <a:rPr lang="en" sz="1800">
                <a:solidFill>
                  <a:srgbClr val="00FF00"/>
                </a:solidFill>
              </a:rPr>
              <a:t>Questions</a:t>
            </a:r>
            <a:endParaRPr sz="1800">
              <a:solidFill>
                <a:srgbClr val="00FF00"/>
              </a:solidFill>
            </a:endParaRPr>
          </a:p>
          <a:p>
            <a:pPr indent="0" lvl="0" marL="457200" rtl="0" algn="l">
              <a:lnSpc>
                <a:spcPct val="200000"/>
              </a:lnSpc>
              <a:spcBef>
                <a:spcPts val="0"/>
              </a:spcBef>
              <a:spcAft>
                <a:spcPts val="0"/>
              </a:spcAft>
              <a:buNone/>
            </a:pPr>
            <a:r>
              <a:t/>
            </a:r>
            <a:endParaRPr sz="1800">
              <a:solidFill>
                <a:srgbClr val="00FF00"/>
              </a:solidFill>
            </a:endParaRPr>
          </a:p>
        </p:txBody>
      </p:sp>
      <p:pic>
        <p:nvPicPr>
          <p:cNvPr id="144" name="Google Shape;144;p14"/>
          <p:cNvPicPr preferRelativeResize="0"/>
          <p:nvPr/>
        </p:nvPicPr>
        <p:blipFill>
          <a:blip r:embed="rId3">
            <a:alphaModFix/>
          </a:blip>
          <a:stretch>
            <a:fillRect/>
          </a:stretch>
        </p:blipFill>
        <p:spPr>
          <a:xfrm>
            <a:off x="7583925" y="188825"/>
            <a:ext cx="1354725" cy="1891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5"/>
          <p:cNvSpPr txBox="1"/>
          <p:nvPr>
            <p:ph type="title"/>
          </p:nvPr>
        </p:nvSpPr>
        <p:spPr>
          <a:xfrm>
            <a:off x="2632950" y="355850"/>
            <a:ext cx="4500000" cy="669000"/>
          </a:xfrm>
          <a:prstGeom prst="rect">
            <a:avLst/>
          </a:prstGeom>
          <a:effectLst>
            <a:outerShdw blurRad="57150" rotWithShape="0" algn="bl" dir="18180000" dist="38100">
              <a:srgbClr val="00FFFF">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Merriweather"/>
                <a:ea typeface="Merriweather"/>
                <a:cs typeface="Merriweather"/>
                <a:sym typeface="Merriweather"/>
              </a:rPr>
              <a:t>PTL Inner Workings</a:t>
            </a:r>
            <a:endParaRPr sz="3000">
              <a:latin typeface="Merriweather"/>
              <a:ea typeface="Merriweather"/>
              <a:cs typeface="Merriweather"/>
              <a:sym typeface="Merriweather"/>
            </a:endParaRPr>
          </a:p>
        </p:txBody>
      </p:sp>
      <p:pic>
        <p:nvPicPr>
          <p:cNvPr id="150" name="Google Shape;150;p15"/>
          <p:cNvPicPr preferRelativeResize="0"/>
          <p:nvPr/>
        </p:nvPicPr>
        <p:blipFill>
          <a:blip r:embed="rId3">
            <a:alphaModFix/>
          </a:blip>
          <a:stretch>
            <a:fillRect/>
          </a:stretch>
        </p:blipFill>
        <p:spPr>
          <a:xfrm>
            <a:off x="2500900" y="1629950"/>
            <a:ext cx="3448050" cy="2000250"/>
          </a:xfrm>
          <a:prstGeom prst="rect">
            <a:avLst/>
          </a:prstGeom>
          <a:noFill/>
          <a:ln>
            <a:noFill/>
          </a:ln>
        </p:spPr>
      </p:pic>
      <p:sp>
        <p:nvSpPr>
          <p:cNvPr id="151" name="Google Shape;151;p15"/>
          <p:cNvSpPr txBox="1"/>
          <p:nvPr/>
        </p:nvSpPr>
        <p:spPr>
          <a:xfrm>
            <a:off x="169675" y="3630200"/>
            <a:ext cx="30183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Extremely</a:t>
            </a:r>
            <a:r>
              <a:rPr lang="en">
                <a:solidFill>
                  <a:srgbClr val="00FF00"/>
                </a:solidFill>
              </a:rPr>
              <a:t> poor rendition of a key</a:t>
            </a:r>
            <a:endParaRPr>
              <a:solidFill>
                <a:srgbClr val="00FF00"/>
              </a:solidFill>
            </a:endParaRPr>
          </a:p>
        </p:txBody>
      </p:sp>
      <p:cxnSp>
        <p:nvCxnSpPr>
          <p:cNvPr id="152" name="Google Shape;152;p15"/>
          <p:cNvCxnSpPr/>
          <p:nvPr/>
        </p:nvCxnSpPr>
        <p:spPr>
          <a:xfrm flipH="1" rot="10800000">
            <a:off x="1428750" y="3098550"/>
            <a:ext cx="1053600" cy="464400"/>
          </a:xfrm>
          <a:prstGeom prst="straightConnector1">
            <a:avLst/>
          </a:prstGeom>
          <a:noFill/>
          <a:ln cap="flat" cmpd="sng" w="28575">
            <a:solidFill>
              <a:srgbClr val="00FFFF"/>
            </a:solidFill>
            <a:prstDash val="solid"/>
            <a:round/>
            <a:headEnd len="med" w="med" type="none"/>
            <a:tailEnd len="med" w="med" type="triangle"/>
          </a:ln>
        </p:spPr>
      </p:cxnSp>
      <p:sp>
        <p:nvSpPr>
          <p:cNvPr id="153" name="Google Shape;153;p15"/>
          <p:cNvSpPr txBox="1"/>
          <p:nvPr/>
        </p:nvSpPr>
        <p:spPr>
          <a:xfrm>
            <a:off x="303600" y="2174300"/>
            <a:ext cx="20538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Shear line</a:t>
            </a:r>
            <a:endParaRPr>
              <a:solidFill>
                <a:srgbClr val="00FF00"/>
              </a:solidFill>
            </a:endParaRPr>
          </a:p>
          <a:p>
            <a:pPr indent="0" lvl="0" marL="0" rtl="0" algn="l">
              <a:spcBef>
                <a:spcPts val="0"/>
              </a:spcBef>
              <a:spcAft>
                <a:spcPts val="0"/>
              </a:spcAft>
              <a:buNone/>
            </a:pPr>
            <a:r>
              <a:rPr lang="en">
                <a:solidFill>
                  <a:srgbClr val="00FF00"/>
                </a:solidFill>
              </a:rPr>
              <a:t>This is our ‘helper’</a:t>
            </a:r>
            <a:endParaRPr>
              <a:solidFill>
                <a:srgbClr val="00FF00"/>
              </a:solidFill>
            </a:endParaRPr>
          </a:p>
        </p:txBody>
      </p:sp>
      <p:cxnSp>
        <p:nvCxnSpPr>
          <p:cNvPr id="154" name="Google Shape;154;p15"/>
          <p:cNvCxnSpPr/>
          <p:nvPr/>
        </p:nvCxnSpPr>
        <p:spPr>
          <a:xfrm>
            <a:off x="1250150" y="2393150"/>
            <a:ext cx="2018100" cy="71400"/>
          </a:xfrm>
          <a:prstGeom prst="straightConnector1">
            <a:avLst/>
          </a:prstGeom>
          <a:noFill/>
          <a:ln cap="flat" cmpd="sng" w="28575">
            <a:solidFill>
              <a:srgbClr val="00FFFF"/>
            </a:solidFill>
            <a:prstDash val="solid"/>
            <a:round/>
            <a:headEnd len="med" w="med" type="none"/>
            <a:tailEnd len="med" w="med" type="triangle"/>
          </a:ln>
        </p:spPr>
      </p:cxnSp>
      <p:sp>
        <p:nvSpPr>
          <p:cNvPr id="155" name="Google Shape;155;p15"/>
          <p:cNvSpPr txBox="1"/>
          <p:nvPr/>
        </p:nvSpPr>
        <p:spPr>
          <a:xfrm>
            <a:off x="3795125" y="1024838"/>
            <a:ext cx="937500" cy="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Springs</a:t>
            </a:r>
            <a:endParaRPr>
              <a:solidFill>
                <a:srgbClr val="00FF00"/>
              </a:solidFill>
            </a:endParaRPr>
          </a:p>
        </p:txBody>
      </p:sp>
      <p:sp>
        <p:nvSpPr>
          <p:cNvPr id="156" name="Google Shape;156;p15"/>
          <p:cNvSpPr txBox="1"/>
          <p:nvPr/>
        </p:nvSpPr>
        <p:spPr>
          <a:xfrm>
            <a:off x="5598925" y="1705575"/>
            <a:ext cx="13215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Driver pins</a:t>
            </a:r>
            <a:endParaRPr>
              <a:solidFill>
                <a:srgbClr val="00FF00"/>
              </a:solidFill>
            </a:endParaRPr>
          </a:p>
        </p:txBody>
      </p:sp>
      <p:sp>
        <p:nvSpPr>
          <p:cNvPr id="157" name="Google Shape;157;p15"/>
          <p:cNvSpPr txBox="1"/>
          <p:nvPr/>
        </p:nvSpPr>
        <p:spPr>
          <a:xfrm>
            <a:off x="6393650" y="2830050"/>
            <a:ext cx="2320200" cy="10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Key pins-</a:t>
            </a:r>
            <a:endParaRPr>
              <a:solidFill>
                <a:srgbClr val="00FF00"/>
              </a:solidFill>
            </a:endParaRPr>
          </a:p>
          <a:p>
            <a:pPr indent="0" lvl="0" marL="0" rtl="0" algn="l">
              <a:spcBef>
                <a:spcPts val="0"/>
              </a:spcBef>
              <a:spcAft>
                <a:spcPts val="0"/>
              </a:spcAft>
              <a:buNone/>
            </a:pPr>
            <a:r>
              <a:rPr lang="en">
                <a:solidFill>
                  <a:srgbClr val="00FF00"/>
                </a:solidFill>
              </a:rPr>
              <a:t>Note different lengths</a:t>
            </a:r>
            <a:endParaRPr>
              <a:solidFill>
                <a:srgbClr val="00FF00"/>
              </a:solidFill>
            </a:endParaRPr>
          </a:p>
          <a:p>
            <a:pPr indent="0" lvl="0" marL="0" rtl="0" algn="l">
              <a:spcBef>
                <a:spcPts val="0"/>
              </a:spcBef>
              <a:spcAft>
                <a:spcPts val="0"/>
              </a:spcAft>
              <a:buNone/>
            </a:pPr>
            <a:r>
              <a:t/>
            </a:r>
            <a:endParaRPr>
              <a:solidFill>
                <a:srgbClr val="00FF00"/>
              </a:solidFill>
            </a:endParaRPr>
          </a:p>
        </p:txBody>
      </p:sp>
      <p:cxnSp>
        <p:nvCxnSpPr>
          <p:cNvPr id="158" name="Google Shape;158;p15"/>
          <p:cNvCxnSpPr/>
          <p:nvPr/>
        </p:nvCxnSpPr>
        <p:spPr>
          <a:xfrm rot="10800000">
            <a:off x="4857650" y="2616450"/>
            <a:ext cx="1536000" cy="375000"/>
          </a:xfrm>
          <a:prstGeom prst="straightConnector1">
            <a:avLst/>
          </a:prstGeom>
          <a:noFill/>
          <a:ln cap="flat" cmpd="sng" w="28575">
            <a:solidFill>
              <a:srgbClr val="00FFFF"/>
            </a:solidFill>
            <a:prstDash val="solid"/>
            <a:round/>
            <a:headEnd len="med" w="med" type="none"/>
            <a:tailEnd len="med" w="med" type="triangle"/>
          </a:ln>
        </p:spPr>
      </p:cxnSp>
      <p:cxnSp>
        <p:nvCxnSpPr>
          <p:cNvPr id="159" name="Google Shape;159;p15"/>
          <p:cNvCxnSpPr>
            <a:stCxn id="156" idx="1"/>
          </p:cNvCxnSpPr>
          <p:nvPr/>
        </p:nvCxnSpPr>
        <p:spPr>
          <a:xfrm flipH="1">
            <a:off x="4920325" y="1906425"/>
            <a:ext cx="678600" cy="459900"/>
          </a:xfrm>
          <a:prstGeom prst="straightConnector1">
            <a:avLst/>
          </a:prstGeom>
          <a:noFill/>
          <a:ln cap="flat" cmpd="sng" w="28575">
            <a:solidFill>
              <a:srgbClr val="00FFFF"/>
            </a:solidFill>
            <a:prstDash val="solid"/>
            <a:round/>
            <a:headEnd len="med" w="med" type="none"/>
            <a:tailEnd len="med" w="med" type="triangle"/>
          </a:ln>
        </p:spPr>
      </p:cxnSp>
      <p:cxnSp>
        <p:nvCxnSpPr>
          <p:cNvPr id="160" name="Google Shape;160;p15"/>
          <p:cNvCxnSpPr/>
          <p:nvPr/>
        </p:nvCxnSpPr>
        <p:spPr>
          <a:xfrm flipH="1">
            <a:off x="3786125" y="1375175"/>
            <a:ext cx="160800" cy="589500"/>
          </a:xfrm>
          <a:prstGeom prst="straightConnector1">
            <a:avLst/>
          </a:prstGeom>
          <a:noFill/>
          <a:ln cap="flat" cmpd="sng" w="28575">
            <a:solidFill>
              <a:srgbClr val="00FFFF"/>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16"/>
          <p:cNvSpPr txBox="1"/>
          <p:nvPr>
            <p:ph type="title"/>
          </p:nvPr>
        </p:nvSpPr>
        <p:spPr>
          <a:xfrm>
            <a:off x="2143050" y="104025"/>
            <a:ext cx="4857900" cy="543900"/>
          </a:xfrm>
          <a:prstGeom prst="rect">
            <a:avLst/>
          </a:prstGeom>
          <a:effectLst>
            <a:outerShdw blurRad="57150" rotWithShape="0" algn="bl" dir="16560000" dist="38100">
              <a:srgbClr val="00FFFF">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Merriweather"/>
                <a:ea typeface="Merriweather"/>
                <a:cs typeface="Merriweather"/>
                <a:sym typeface="Merriweather"/>
              </a:rPr>
              <a:t>Physical Key Standards</a:t>
            </a:r>
            <a:endParaRPr sz="3000">
              <a:latin typeface="Merriweather"/>
              <a:ea typeface="Merriweather"/>
              <a:cs typeface="Merriweather"/>
              <a:sym typeface="Merriweather"/>
            </a:endParaRPr>
          </a:p>
        </p:txBody>
      </p:sp>
      <p:sp>
        <p:nvSpPr>
          <p:cNvPr id="166" name="Google Shape;166;p16"/>
          <p:cNvSpPr txBox="1"/>
          <p:nvPr/>
        </p:nvSpPr>
        <p:spPr>
          <a:xfrm>
            <a:off x="1737550" y="826675"/>
            <a:ext cx="6951300" cy="15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FF00"/>
                </a:solidFill>
              </a:rPr>
              <a:t>Manufacturers follow well known standards for specifications like:</a:t>
            </a:r>
            <a:endParaRPr sz="1800">
              <a:solidFill>
                <a:srgbClr val="00FF00"/>
              </a:solidFill>
            </a:endParaRPr>
          </a:p>
          <a:p>
            <a:pPr indent="-342900" lvl="0" marL="457200" rtl="0" algn="l">
              <a:spcBef>
                <a:spcPts val="0"/>
              </a:spcBef>
              <a:spcAft>
                <a:spcPts val="0"/>
              </a:spcAft>
              <a:buClr>
                <a:srgbClr val="00FF00"/>
              </a:buClr>
              <a:buSzPts val="1800"/>
              <a:buChar char="●"/>
            </a:pPr>
            <a:r>
              <a:rPr lang="en" sz="1800">
                <a:solidFill>
                  <a:srgbClr val="00FF00"/>
                </a:solidFill>
              </a:rPr>
              <a:t>Key cut depth</a:t>
            </a:r>
            <a:endParaRPr sz="1800">
              <a:solidFill>
                <a:srgbClr val="00FF00"/>
              </a:solidFill>
            </a:endParaRPr>
          </a:p>
          <a:p>
            <a:pPr indent="-342900" lvl="0" marL="457200" rtl="0" algn="l">
              <a:spcBef>
                <a:spcPts val="0"/>
              </a:spcBef>
              <a:spcAft>
                <a:spcPts val="0"/>
              </a:spcAft>
              <a:buClr>
                <a:srgbClr val="00FF00"/>
              </a:buClr>
              <a:buSzPts val="1800"/>
              <a:buChar char="●"/>
            </a:pPr>
            <a:r>
              <a:rPr lang="en" sz="1800">
                <a:solidFill>
                  <a:srgbClr val="00FF00"/>
                </a:solidFill>
              </a:rPr>
              <a:t>Key cut spacing</a:t>
            </a:r>
            <a:endParaRPr sz="1800">
              <a:solidFill>
                <a:srgbClr val="00FF00"/>
              </a:solidFill>
            </a:endParaRPr>
          </a:p>
          <a:p>
            <a:pPr indent="0" lvl="0" marL="0" rtl="0" algn="l">
              <a:spcBef>
                <a:spcPts val="0"/>
              </a:spcBef>
              <a:spcAft>
                <a:spcPts val="0"/>
              </a:spcAft>
              <a:buNone/>
            </a:pPr>
            <a:r>
              <a:rPr lang="en" sz="1800">
                <a:solidFill>
                  <a:srgbClr val="00FF00"/>
                </a:solidFill>
              </a:rPr>
              <a:t>However, each manufacturer follows a different standard!</a:t>
            </a:r>
            <a:endParaRPr sz="1800">
              <a:solidFill>
                <a:srgbClr val="00FF00"/>
              </a:solidFill>
            </a:endParaRPr>
          </a:p>
          <a:p>
            <a:pPr indent="0" lvl="0" marL="0" rtl="0" algn="l">
              <a:spcBef>
                <a:spcPts val="0"/>
              </a:spcBef>
              <a:spcAft>
                <a:spcPts val="0"/>
              </a:spcAft>
              <a:buNone/>
            </a:pPr>
            <a:r>
              <a:t/>
            </a:r>
            <a:endParaRPr>
              <a:solidFill>
                <a:srgbClr val="00FF00"/>
              </a:solidFill>
            </a:endParaRPr>
          </a:p>
          <a:p>
            <a:pPr indent="0" lvl="0" marL="0" rtl="0" algn="l">
              <a:spcBef>
                <a:spcPts val="0"/>
              </a:spcBef>
              <a:spcAft>
                <a:spcPts val="0"/>
              </a:spcAft>
              <a:buNone/>
            </a:pPr>
            <a:r>
              <a:t/>
            </a:r>
            <a:endParaRPr>
              <a:solidFill>
                <a:srgbClr val="00FF00"/>
              </a:solidFill>
            </a:endParaRPr>
          </a:p>
          <a:p>
            <a:pPr indent="0" lvl="0" marL="0" rtl="0" algn="l">
              <a:spcBef>
                <a:spcPts val="0"/>
              </a:spcBef>
              <a:spcAft>
                <a:spcPts val="0"/>
              </a:spcAft>
              <a:buNone/>
            </a:pPr>
            <a:r>
              <a:t/>
            </a:r>
            <a:endParaRPr>
              <a:solidFill>
                <a:srgbClr val="00FF00"/>
              </a:solidFill>
            </a:endParaRPr>
          </a:p>
        </p:txBody>
      </p:sp>
      <p:sp>
        <p:nvSpPr>
          <p:cNvPr id="167" name="Google Shape;167;p16"/>
          <p:cNvSpPr txBox="1"/>
          <p:nvPr/>
        </p:nvSpPr>
        <p:spPr>
          <a:xfrm>
            <a:off x="1384100" y="2562825"/>
            <a:ext cx="7143900" cy="19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00"/>
              </a:solidFill>
            </a:endParaRPr>
          </a:p>
        </p:txBody>
      </p:sp>
      <p:pic>
        <p:nvPicPr>
          <p:cNvPr id="168" name="Google Shape;168;p16"/>
          <p:cNvPicPr preferRelativeResize="0"/>
          <p:nvPr/>
        </p:nvPicPr>
        <p:blipFill>
          <a:blip r:embed="rId3">
            <a:alphaModFix/>
          </a:blip>
          <a:stretch>
            <a:fillRect/>
          </a:stretch>
        </p:blipFill>
        <p:spPr>
          <a:xfrm>
            <a:off x="2143125" y="2425075"/>
            <a:ext cx="4857750" cy="1162050"/>
          </a:xfrm>
          <a:prstGeom prst="rect">
            <a:avLst/>
          </a:prstGeom>
          <a:noFill/>
          <a:ln>
            <a:noFill/>
          </a:ln>
        </p:spPr>
      </p:pic>
      <p:pic>
        <p:nvPicPr>
          <p:cNvPr id="169" name="Google Shape;169;p16"/>
          <p:cNvPicPr preferRelativeResize="0"/>
          <p:nvPr/>
        </p:nvPicPr>
        <p:blipFill>
          <a:blip r:embed="rId4">
            <a:alphaModFix/>
          </a:blip>
          <a:stretch>
            <a:fillRect/>
          </a:stretch>
        </p:blipFill>
        <p:spPr>
          <a:xfrm>
            <a:off x="1857375" y="3800000"/>
            <a:ext cx="5429250" cy="1012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17"/>
          <p:cNvSpPr txBox="1"/>
          <p:nvPr>
            <p:ph type="title"/>
          </p:nvPr>
        </p:nvSpPr>
        <p:spPr>
          <a:xfrm>
            <a:off x="2433725" y="126450"/>
            <a:ext cx="5066100" cy="914100"/>
          </a:xfrm>
          <a:prstGeom prst="rect">
            <a:avLst/>
          </a:prstGeom>
          <a:effectLst>
            <a:outerShdw blurRad="57150" rotWithShape="0" algn="bl" dir="18960000" dist="38100">
              <a:srgbClr val="00FFFF">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Merriweather"/>
                <a:ea typeface="Merriweather"/>
                <a:cs typeface="Merriweather"/>
                <a:sym typeface="Merriweather"/>
              </a:rPr>
              <a:t>Bitting and Blade Width</a:t>
            </a:r>
            <a:endParaRPr sz="3000">
              <a:latin typeface="Merriweather"/>
              <a:ea typeface="Merriweather"/>
              <a:cs typeface="Merriweather"/>
              <a:sym typeface="Merriweather"/>
            </a:endParaRPr>
          </a:p>
        </p:txBody>
      </p:sp>
      <p:pic>
        <p:nvPicPr>
          <p:cNvPr id="175" name="Google Shape;175;p17"/>
          <p:cNvPicPr preferRelativeResize="0"/>
          <p:nvPr/>
        </p:nvPicPr>
        <p:blipFill>
          <a:blip r:embed="rId3">
            <a:alphaModFix/>
          </a:blip>
          <a:stretch>
            <a:fillRect/>
          </a:stretch>
        </p:blipFill>
        <p:spPr>
          <a:xfrm>
            <a:off x="1626100" y="903400"/>
            <a:ext cx="5947500" cy="4097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18"/>
          <p:cNvSpPr txBox="1"/>
          <p:nvPr>
            <p:ph type="title"/>
          </p:nvPr>
        </p:nvSpPr>
        <p:spPr>
          <a:xfrm>
            <a:off x="3537900" y="177475"/>
            <a:ext cx="3300900" cy="914100"/>
          </a:xfrm>
          <a:prstGeom prst="rect">
            <a:avLst/>
          </a:prstGeom>
          <a:effectLst>
            <a:outerShdw blurRad="57150" rotWithShape="0" algn="bl" dir="18720000" dist="38100">
              <a:srgbClr val="00FFFF">
                <a:alpha val="43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Merriweather"/>
                <a:ea typeface="Merriweather"/>
                <a:cs typeface="Merriweather"/>
                <a:sym typeface="Merriweather"/>
              </a:rPr>
              <a:t>Key Profiles</a:t>
            </a:r>
            <a:endParaRPr sz="3000">
              <a:latin typeface="Merriweather"/>
              <a:ea typeface="Merriweather"/>
              <a:cs typeface="Merriweather"/>
              <a:sym typeface="Merriweather"/>
            </a:endParaRPr>
          </a:p>
        </p:txBody>
      </p:sp>
      <p:sp>
        <p:nvSpPr>
          <p:cNvPr id="181" name="Google Shape;181;p18"/>
          <p:cNvSpPr txBox="1"/>
          <p:nvPr/>
        </p:nvSpPr>
        <p:spPr>
          <a:xfrm>
            <a:off x="1477800" y="1091575"/>
            <a:ext cx="7421100" cy="3753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00FF00"/>
              </a:buClr>
              <a:buSzPts val="1800"/>
              <a:buChar char="●"/>
            </a:pPr>
            <a:r>
              <a:rPr lang="en" sz="1800">
                <a:solidFill>
                  <a:srgbClr val="00FF00"/>
                </a:solidFill>
              </a:rPr>
              <a:t>Manufacturers also have different types of profiles or ‘runners’. When leveraging this method of attacking it is critical have the proper blanks with the right profile.</a:t>
            </a:r>
            <a:endParaRPr sz="1800">
              <a:solidFill>
                <a:srgbClr val="00FF00"/>
              </a:solidFill>
            </a:endParaRPr>
          </a:p>
          <a:p>
            <a:pPr indent="0" lvl="0" marL="0" rtl="0" algn="l">
              <a:spcBef>
                <a:spcPts val="0"/>
              </a:spcBef>
              <a:spcAft>
                <a:spcPts val="0"/>
              </a:spcAft>
              <a:buNone/>
            </a:pPr>
            <a:r>
              <a:t/>
            </a:r>
            <a:endParaRPr sz="1800">
              <a:solidFill>
                <a:srgbClr val="00FF00"/>
              </a:solidFill>
            </a:endParaRPr>
          </a:p>
          <a:p>
            <a:pPr indent="-342900" lvl="0" marL="457200" rtl="0" algn="l">
              <a:spcBef>
                <a:spcPts val="0"/>
              </a:spcBef>
              <a:spcAft>
                <a:spcPts val="0"/>
              </a:spcAft>
              <a:buClr>
                <a:srgbClr val="00FF00"/>
              </a:buClr>
              <a:buSzPts val="1800"/>
              <a:buChar char="●"/>
            </a:pPr>
            <a:r>
              <a:rPr lang="en" sz="1800">
                <a:solidFill>
                  <a:srgbClr val="00FF00"/>
                </a:solidFill>
              </a:rPr>
              <a:t>Some blanks are considered not for sale to the general public, well mostly (see Michael’s preso about social engineering). These keys are usually marked “Do Not Duplicate” and are restricted to licensed individuals such as locksmiths, well mostly.</a:t>
            </a:r>
            <a:endParaRPr sz="1800">
              <a:solidFill>
                <a:srgbClr val="00FF00"/>
              </a:solidFill>
            </a:endParaRPr>
          </a:p>
          <a:p>
            <a:pPr indent="0" lvl="0" marL="457200" rtl="0" algn="l">
              <a:spcBef>
                <a:spcPts val="0"/>
              </a:spcBef>
              <a:spcAft>
                <a:spcPts val="0"/>
              </a:spcAft>
              <a:buNone/>
            </a:pPr>
            <a:r>
              <a:t/>
            </a:r>
            <a:endParaRPr sz="1800">
              <a:solidFill>
                <a:srgbClr val="00FF00"/>
              </a:solidFill>
            </a:endParaRPr>
          </a:p>
          <a:p>
            <a:pPr indent="-342900" lvl="0" marL="457200" rtl="0" algn="l">
              <a:spcBef>
                <a:spcPts val="0"/>
              </a:spcBef>
              <a:spcAft>
                <a:spcPts val="0"/>
              </a:spcAft>
              <a:buClr>
                <a:srgbClr val="00FF00"/>
              </a:buClr>
              <a:buSzPts val="1800"/>
              <a:buChar char="●"/>
            </a:pPr>
            <a:r>
              <a:rPr lang="en" sz="1800">
                <a:solidFill>
                  <a:srgbClr val="00FF00"/>
                </a:solidFill>
              </a:rPr>
              <a:t>Underground software is available that will identify what manufacturer and tumbler type profile is needed just from a picture of the lock.</a:t>
            </a:r>
            <a:endParaRPr sz="1800">
              <a:solidFill>
                <a:srgbClr val="00FF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19"/>
          <p:cNvSpPr txBox="1"/>
          <p:nvPr>
            <p:ph type="title"/>
          </p:nvPr>
        </p:nvSpPr>
        <p:spPr>
          <a:xfrm>
            <a:off x="3022700" y="86050"/>
            <a:ext cx="3314700" cy="914100"/>
          </a:xfrm>
          <a:prstGeom prst="rect">
            <a:avLst/>
          </a:prstGeom>
          <a:effectLst>
            <a:outerShdw blurRad="57150" rotWithShape="0" algn="bl" dir="18780000" dist="38100">
              <a:srgbClr val="00FFFF">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Merriweather"/>
                <a:ea typeface="Merriweather"/>
                <a:cs typeface="Merriweather"/>
                <a:sym typeface="Merriweather"/>
              </a:rPr>
              <a:t>Sample Profiles</a:t>
            </a:r>
            <a:endParaRPr sz="3000">
              <a:latin typeface="Merriweather"/>
              <a:ea typeface="Merriweather"/>
              <a:cs typeface="Merriweather"/>
              <a:sym typeface="Merriweather"/>
            </a:endParaRPr>
          </a:p>
        </p:txBody>
      </p:sp>
      <p:pic>
        <p:nvPicPr>
          <p:cNvPr id="187" name="Google Shape;187;p19"/>
          <p:cNvPicPr preferRelativeResize="0"/>
          <p:nvPr/>
        </p:nvPicPr>
        <p:blipFill>
          <a:blip r:embed="rId3">
            <a:alphaModFix/>
          </a:blip>
          <a:stretch>
            <a:fillRect/>
          </a:stretch>
        </p:blipFill>
        <p:spPr>
          <a:xfrm>
            <a:off x="2725275" y="779325"/>
            <a:ext cx="3909550" cy="4130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0"/>
          <p:cNvSpPr txBox="1"/>
          <p:nvPr>
            <p:ph type="title"/>
          </p:nvPr>
        </p:nvSpPr>
        <p:spPr>
          <a:xfrm>
            <a:off x="2942400" y="292600"/>
            <a:ext cx="3259200" cy="914100"/>
          </a:xfrm>
          <a:prstGeom prst="rect">
            <a:avLst/>
          </a:prstGeom>
          <a:effectLst>
            <a:outerShdw blurRad="57150" rotWithShape="0" algn="bl" dir="16920000" dist="38100">
              <a:srgbClr val="00FFFF">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Merriweather"/>
                <a:ea typeface="Merriweather"/>
                <a:cs typeface="Merriweather"/>
                <a:sym typeface="Merriweather"/>
              </a:rPr>
              <a:t>Locks to Avoid</a:t>
            </a:r>
            <a:endParaRPr sz="3000">
              <a:latin typeface="Merriweather"/>
              <a:ea typeface="Merriweather"/>
              <a:cs typeface="Merriweather"/>
              <a:sym typeface="Merriweather"/>
            </a:endParaRPr>
          </a:p>
        </p:txBody>
      </p:sp>
      <p:sp>
        <p:nvSpPr>
          <p:cNvPr id="193" name="Google Shape;193;p20"/>
          <p:cNvSpPr txBox="1"/>
          <p:nvPr/>
        </p:nvSpPr>
        <p:spPr>
          <a:xfrm>
            <a:off x="1998250" y="986625"/>
            <a:ext cx="5514300" cy="1403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00FF00"/>
              </a:buClr>
              <a:buSzPts val="1400"/>
              <a:buChar char="●"/>
            </a:pPr>
            <a:r>
              <a:rPr lang="en">
                <a:solidFill>
                  <a:srgbClr val="00FF00"/>
                </a:solidFill>
              </a:rPr>
              <a:t>Some locks have anti bind pins or a side bar pin</a:t>
            </a:r>
            <a:endParaRPr>
              <a:solidFill>
                <a:srgbClr val="00FF00"/>
              </a:solidFill>
            </a:endParaRPr>
          </a:p>
          <a:p>
            <a:pPr indent="-317500" lvl="0" marL="457200" rtl="0" algn="l">
              <a:spcBef>
                <a:spcPts val="0"/>
              </a:spcBef>
              <a:spcAft>
                <a:spcPts val="0"/>
              </a:spcAft>
              <a:buClr>
                <a:srgbClr val="00FF00"/>
              </a:buClr>
              <a:buSzPts val="1400"/>
              <a:buChar char="●"/>
            </a:pPr>
            <a:r>
              <a:rPr lang="en">
                <a:solidFill>
                  <a:srgbClr val="00FF00"/>
                </a:solidFill>
              </a:rPr>
              <a:t>Dimple pins on the side</a:t>
            </a:r>
            <a:endParaRPr>
              <a:solidFill>
                <a:srgbClr val="00FF00"/>
              </a:solidFill>
            </a:endParaRPr>
          </a:p>
          <a:p>
            <a:pPr indent="-317500" lvl="0" marL="457200" rtl="0" algn="l">
              <a:spcBef>
                <a:spcPts val="0"/>
              </a:spcBef>
              <a:spcAft>
                <a:spcPts val="0"/>
              </a:spcAft>
              <a:buClr>
                <a:srgbClr val="00FF00"/>
              </a:buClr>
              <a:buSzPts val="1400"/>
              <a:buChar char="●"/>
            </a:pPr>
            <a:r>
              <a:rPr lang="en">
                <a:solidFill>
                  <a:srgbClr val="00FF00"/>
                </a:solidFill>
              </a:rPr>
              <a:t>Very high security locks (usually you can tell with picks)</a:t>
            </a:r>
            <a:endParaRPr>
              <a:solidFill>
                <a:srgbClr val="00FF00"/>
              </a:solidFill>
            </a:endParaRPr>
          </a:p>
          <a:p>
            <a:pPr indent="-317500" lvl="0" marL="457200" rtl="0" algn="l">
              <a:spcBef>
                <a:spcPts val="0"/>
              </a:spcBef>
              <a:spcAft>
                <a:spcPts val="0"/>
              </a:spcAft>
              <a:buClr>
                <a:srgbClr val="00FF00"/>
              </a:buClr>
              <a:buSzPts val="1400"/>
              <a:buChar char="●"/>
            </a:pPr>
            <a:r>
              <a:rPr lang="en">
                <a:solidFill>
                  <a:srgbClr val="00FF00"/>
                </a:solidFill>
              </a:rPr>
              <a:t>Security locks that have break off pins</a:t>
            </a:r>
            <a:endParaRPr>
              <a:solidFill>
                <a:srgbClr val="00FF00"/>
              </a:solidFill>
            </a:endParaRPr>
          </a:p>
          <a:p>
            <a:pPr indent="0" lvl="0" marL="457200" rtl="0" algn="l">
              <a:spcBef>
                <a:spcPts val="0"/>
              </a:spcBef>
              <a:spcAft>
                <a:spcPts val="0"/>
              </a:spcAft>
              <a:buNone/>
            </a:pPr>
            <a:r>
              <a:t/>
            </a:r>
            <a:endParaRPr>
              <a:solidFill>
                <a:srgbClr val="00FF00"/>
              </a:solidFill>
            </a:endParaRPr>
          </a:p>
        </p:txBody>
      </p:sp>
      <p:pic>
        <p:nvPicPr>
          <p:cNvPr id="194" name="Google Shape;194;p20"/>
          <p:cNvPicPr preferRelativeResize="0"/>
          <p:nvPr/>
        </p:nvPicPr>
        <p:blipFill>
          <a:blip r:embed="rId3">
            <a:alphaModFix/>
          </a:blip>
          <a:stretch>
            <a:fillRect/>
          </a:stretch>
        </p:blipFill>
        <p:spPr>
          <a:xfrm>
            <a:off x="266200" y="2160650"/>
            <a:ext cx="4021225" cy="2786475"/>
          </a:xfrm>
          <a:prstGeom prst="rect">
            <a:avLst/>
          </a:prstGeom>
          <a:noFill/>
          <a:ln>
            <a:noFill/>
          </a:ln>
        </p:spPr>
      </p:pic>
      <p:pic>
        <p:nvPicPr>
          <p:cNvPr id="195" name="Google Shape;195;p20"/>
          <p:cNvPicPr preferRelativeResize="0"/>
          <p:nvPr/>
        </p:nvPicPr>
        <p:blipFill>
          <a:blip r:embed="rId4">
            <a:alphaModFix/>
          </a:blip>
          <a:stretch>
            <a:fillRect/>
          </a:stretch>
        </p:blipFill>
        <p:spPr>
          <a:xfrm>
            <a:off x="6944025" y="366798"/>
            <a:ext cx="2027426" cy="1757949"/>
          </a:xfrm>
          <a:prstGeom prst="rect">
            <a:avLst/>
          </a:prstGeom>
          <a:noFill/>
          <a:ln>
            <a:noFill/>
          </a:ln>
        </p:spPr>
      </p:pic>
      <p:pic>
        <p:nvPicPr>
          <p:cNvPr id="196" name="Google Shape;196;p20"/>
          <p:cNvPicPr preferRelativeResize="0"/>
          <p:nvPr/>
        </p:nvPicPr>
        <p:blipFill>
          <a:blip r:embed="rId5">
            <a:alphaModFix/>
          </a:blip>
          <a:stretch>
            <a:fillRect/>
          </a:stretch>
        </p:blipFill>
        <p:spPr>
          <a:xfrm>
            <a:off x="5045147" y="2390325"/>
            <a:ext cx="3862924" cy="23271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1"/>
          <p:cNvSpPr txBox="1"/>
          <p:nvPr>
            <p:ph type="title"/>
          </p:nvPr>
        </p:nvSpPr>
        <p:spPr>
          <a:xfrm>
            <a:off x="2377701" y="144200"/>
            <a:ext cx="4504200" cy="914100"/>
          </a:xfrm>
          <a:prstGeom prst="rect">
            <a:avLst/>
          </a:prstGeom>
          <a:effectLst>
            <a:outerShdw blurRad="57150" rotWithShape="0" algn="bl" dir="18840000" dist="38100">
              <a:srgbClr val="00FFFF">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Merriweather"/>
                <a:ea typeface="Merriweather"/>
                <a:cs typeface="Merriweather"/>
                <a:sym typeface="Merriweather"/>
              </a:rPr>
              <a:t>Ready Up- Binding</a:t>
            </a:r>
            <a:endParaRPr sz="3000">
              <a:latin typeface="Merriweather"/>
              <a:ea typeface="Merriweather"/>
              <a:cs typeface="Merriweather"/>
              <a:sym typeface="Merriweather"/>
            </a:endParaRPr>
          </a:p>
        </p:txBody>
      </p:sp>
      <p:pic>
        <p:nvPicPr>
          <p:cNvPr id="202" name="Google Shape;202;p21"/>
          <p:cNvPicPr preferRelativeResize="0"/>
          <p:nvPr/>
        </p:nvPicPr>
        <p:blipFill>
          <a:blip r:embed="rId3">
            <a:alphaModFix/>
          </a:blip>
          <a:stretch>
            <a:fillRect/>
          </a:stretch>
        </p:blipFill>
        <p:spPr>
          <a:xfrm>
            <a:off x="4789875" y="1196497"/>
            <a:ext cx="4354123" cy="3530829"/>
          </a:xfrm>
          <a:prstGeom prst="rect">
            <a:avLst/>
          </a:prstGeom>
          <a:noFill/>
          <a:ln>
            <a:noFill/>
          </a:ln>
        </p:spPr>
      </p:pic>
      <p:sp>
        <p:nvSpPr>
          <p:cNvPr id="203" name="Google Shape;203;p21"/>
          <p:cNvSpPr txBox="1"/>
          <p:nvPr/>
        </p:nvSpPr>
        <p:spPr>
          <a:xfrm>
            <a:off x="81000" y="1764325"/>
            <a:ext cx="5089800" cy="30630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FF00"/>
              </a:buClr>
              <a:buSzPts val="1400"/>
              <a:buChar char="●"/>
            </a:pPr>
            <a:r>
              <a:rPr lang="en">
                <a:solidFill>
                  <a:srgbClr val="00FF00"/>
                </a:solidFill>
              </a:rPr>
              <a:t>Pins are not 100% linearly aligned (this is key)</a:t>
            </a:r>
            <a:endParaRPr>
              <a:solidFill>
                <a:srgbClr val="00FF00"/>
              </a:solidFill>
            </a:endParaRPr>
          </a:p>
          <a:p>
            <a:pPr indent="-317500" lvl="0" marL="457200" rtl="0" algn="l">
              <a:lnSpc>
                <a:spcPct val="150000"/>
              </a:lnSpc>
              <a:spcBef>
                <a:spcPts val="0"/>
              </a:spcBef>
              <a:spcAft>
                <a:spcPts val="0"/>
              </a:spcAft>
              <a:buClr>
                <a:srgbClr val="00FF00"/>
              </a:buClr>
              <a:buSzPts val="1400"/>
              <a:buChar char="●"/>
            </a:pPr>
            <a:r>
              <a:rPr lang="en">
                <a:solidFill>
                  <a:srgbClr val="00FF00"/>
                </a:solidFill>
              </a:rPr>
              <a:t>When key pins do not align to shear line, binding occurs</a:t>
            </a:r>
            <a:endParaRPr>
              <a:solidFill>
                <a:srgbClr val="00FF00"/>
              </a:solidFill>
            </a:endParaRPr>
          </a:p>
          <a:p>
            <a:pPr indent="-317500" lvl="0" marL="457200" rtl="0" algn="l">
              <a:lnSpc>
                <a:spcPct val="150000"/>
              </a:lnSpc>
              <a:spcBef>
                <a:spcPts val="0"/>
              </a:spcBef>
              <a:spcAft>
                <a:spcPts val="0"/>
              </a:spcAft>
              <a:buClr>
                <a:srgbClr val="00FF00"/>
              </a:buClr>
              <a:buSzPts val="1400"/>
              <a:buChar char="●"/>
            </a:pPr>
            <a:r>
              <a:rPr lang="en">
                <a:solidFill>
                  <a:srgbClr val="00FF00"/>
                </a:solidFill>
              </a:rPr>
              <a:t>Not all pins will bind at the same time due to imperfections in the manufacturing process</a:t>
            </a:r>
            <a:endParaRPr>
              <a:solidFill>
                <a:srgbClr val="00FF00"/>
              </a:solidFill>
            </a:endParaRPr>
          </a:p>
          <a:p>
            <a:pPr indent="-317500" lvl="0" marL="457200" rtl="0" algn="l">
              <a:lnSpc>
                <a:spcPct val="150000"/>
              </a:lnSpc>
              <a:spcBef>
                <a:spcPts val="0"/>
              </a:spcBef>
              <a:spcAft>
                <a:spcPts val="0"/>
              </a:spcAft>
              <a:buClr>
                <a:srgbClr val="00FF00"/>
              </a:buClr>
              <a:buSzPts val="1400"/>
              <a:buChar char="●"/>
            </a:pPr>
            <a:r>
              <a:rPr lang="en">
                <a:solidFill>
                  <a:srgbClr val="00FF00"/>
                </a:solidFill>
              </a:rPr>
              <a:t>A blank key will push all pins as high as possible</a:t>
            </a:r>
            <a:endParaRPr>
              <a:solidFill>
                <a:srgbClr val="00FF00"/>
              </a:solidFill>
            </a:endParaRPr>
          </a:p>
          <a:p>
            <a:pPr indent="-317500" lvl="0" marL="457200" rtl="0" algn="l">
              <a:lnSpc>
                <a:spcPct val="150000"/>
              </a:lnSpc>
              <a:spcBef>
                <a:spcPts val="0"/>
              </a:spcBef>
              <a:spcAft>
                <a:spcPts val="0"/>
              </a:spcAft>
              <a:buClr>
                <a:srgbClr val="00FF00"/>
              </a:buClr>
              <a:buSzPts val="1400"/>
              <a:buChar char="●"/>
            </a:pPr>
            <a:r>
              <a:rPr lang="en">
                <a:solidFill>
                  <a:srgbClr val="00FF00"/>
                </a:solidFill>
              </a:rPr>
              <a:t>Usually at least two pins will bind</a:t>
            </a:r>
            <a:endParaRPr>
              <a:solidFill>
                <a:srgbClr val="00FF00"/>
              </a:solidFill>
            </a:endParaRPr>
          </a:p>
          <a:p>
            <a:pPr indent="0" lvl="0" marL="457200" rtl="0" algn="l">
              <a:spcBef>
                <a:spcPts val="0"/>
              </a:spcBef>
              <a:spcAft>
                <a:spcPts val="0"/>
              </a:spcAft>
              <a:buNone/>
            </a:pPr>
            <a:r>
              <a:t/>
            </a:r>
            <a:endParaRPr>
              <a:solidFill>
                <a:srgbClr val="00FF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